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68" r:id="rId2"/>
    <p:sldId id="267" r:id="rId3"/>
    <p:sldId id="271" r:id="rId4"/>
    <p:sldId id="273" r:id="rId5"/>
    <p:sldId id="272" r:id="rId6"/>
    <p:sldId id="274" r:id="rId7"/>
    <p:sldId id="275" r:id="rId8"/>
    <p:sldId id="280" r:id="rId9"/>
    <p:sldId id="281" r:id="rId10"/>
    <p:sldId id="282" r:id="rId11"/>
    <p:sldId id="285" r:id="rId12"/>
    <p:sldId id="283" r:id="rId13"/>
    <p:sldId id="284" r:id="rId14"/>
    <p:sldId id="286" r:id="rId15"/>
    <p:sldId id="287" r:id="rId16"/>
    <p:sldId id="288" r:id="rId17"/>
    <p:sldId id="291" r:id="rId18"/>
    <p:sldId id="292" r:id="rId19"/>
    <p:sldId id="294" r:id="rId20"/>
    <p:sldId id="295" r:id="rId21"/>
    <p:sldId id="296" r:id="rId22"/>
    <p:sldId id="297" r:id="rId23"/>
    <p:sldId id="277" r:id="rId24"/>
    <p:sldId id="278" r:id="rId25"/>
    <p:sldId id="293" r:id="rId26"/>
    <p:sldId id="26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8AD2B-3386-42A4-8061-225C3B5B9B5A}" v="1" dt="2024-11-24T18:16:21.182"/>
    <p1510:client id="{86BBCF5F-1087-48C0-898F-B404B7DA0E6E}" v="4" dt="2024-11-24T18:52:31.966"/>
    <p1510:client id="{CBB55D1B-6F97-4946-9BE9-46C5C3432660}" v="104" dt="2024-11-24T16:52:56.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p:cViewPr varScale="1">
        <p:scale>
          <a:sx n="78" d="100"/>
          <a:sy n="78" d="100"/>
        </p:scale>
        <p:origin x="1013"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EB909-1E77-4549-9ADF-704A9CF1B82F}" type="datetimeFigureOut">
              <a:rPr lang="en-IN" smtClean="0"/>
              <a:t>25-11-2024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7F3C8-E7F2-4F3B-8EE7-B787471C9C75}" type="slidenum">
              <a:rPr lang="en-IN" smtClean="0"/>
              <a:t>‹#›</a:t>
            </a:fld>
            <a:endParaRPr lang="en-IN"/>
          </a:p>
        </p:txBody>
      </p:sp>
    </p:spTree>
    <p:extLst>
      <p:ext uri="{BB962C8B-B14F-4D97-AF65-F5344CB8AC3E}">
        <p14:creationId xmlns:p14="http://schemas.microsoft.com/office/powerpoint/2010/main" val="38837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57F3C8-E7F2-4F3B-8EE7-B787471C9C75}" type="slidenum">
              <a:rPr lang="en-IN" smtClean="0"/>
              <a:t>2</a:t>
            </a:fld>
            <a:endParaRPr lang="en-IN"/>
          </a:p>
        </p:txBody>
      </p:sp>
    </p:spTree>
    <p:extLst>
      <p:ext uri="{BB962C8B-B14F-4D97-AF65-F5344CB8AC3E}">
        <p14:creationId xmlns:p14="http://schemas.microsoft.com/office/powerpoint/2010/main" val="368661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57F3C8-E7F2-4F3B-8EE7-B787471C9C75}" type="slidenum">
              <a:rPr lang="en-IN" smtClean="0"/>
              <a:t>3</a:t>
            </a:fld>
            <a:endParaRPr lang="en-IN"/>
          </a:p>
        </p:txBody>
      </p:sp>
    </p:spTree>
    <p:extLst>
      <p:ext uri="{BB962C8B-B14F-4D97-AF65-F5344CB8AC3E}">
        <p14:creationId xmlns:p14="http://schemas.microsoft.com/office/powerpoint/2010/main" val="210440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57F3C8-E7F2-4F3B-8EE7-B787471C9C75}" type="slidenum">
              <a:rPr lang="en-IN" smtClean="0"/>
              <a:t>5</a:t>
            </a:fld>
            <a:endParaRPr lang="en-IN"/>
          </a:p>
        </p:txBody>
      </p:sp>
    </p:spTree>
    <p:extLst>
      <p:ext uri="{BB962C8B-B14F-4D97-AF65-F5344CB8AC3E}">
        <p14:creationId xmlns:p14="http://schemas.microsoft.com/office/powerpoint/2010/main" val="241843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57F3C8-E7F2-4F3B-8EE7-B787471C9C75}" type="slidenum">
              <a:rPr lang="en-IN" smtClean="0"/>
              <a:t>10</a:t>
            </a:fld>
            <a:endParaRPr lang="en-IN"/>
          </a:p>
        </p:txBody>
      </p:sp>
    </p:spTree>
    <p:extLst>
      <p:ext uri="{BB962C8B-B14F-4D97-AF65-F5344CB8AC3E}">
        <p14:creationId xmlns:p14="http://schemas.microsoft.com/office/powerpoint/2010/main" val="104509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4886AF1-168F-4303-81CF-102DD1089829}" type="datetime1">
              <a:rPr lang="en-US" smtClean="0"/>
              <a:t>11/25/2024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B74709B0-C188-4C22-A9A3-9804E78E43E5}" type="datetime1">
              <a:rPr lang="en-US" smtClean="0"/>
              <a:t>11/25/2024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2496B-6F32-4192-B4EB-98D7D6A48D94}" type="datetime1">
              <a:rPr lang="en-US" smtClean="0"/>
              <a:t>11/25/2024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59228488-FCFB-4929-B25D-50856223B7FF}" type="datetime1">
              <a:rPr lang="en-US" smtClean="0"/>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hf sldNum="0" hdr="0" dt="0"/>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3.xml"/><Relationship Id="rId4" Type="http://schemas.openxmlformats.org/officeDocument/2006/relationships/hyperlink" Target="https://pixabay.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508" y="927591"/>
            <a:ext cx="8856984" cy="646331"/>
          </a:xfrm>
          <a:prstGeom prst="rect">
            <a:avLst/>
          </a:prstGeom>
          <a:noFill/>
        </p:spPr>
        <p:txBody>
          <a:bodyPr wrap="square" rtlCol="0">
            <a:spAutoFit/>
          </a:bodyPr>
          <a:lstStyle/>
          <a:p>
            <a:pPr algn="ctr"/>
            <a:r>
              <a:rPr lang="en-US" sz="36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 End Engineering-I Project</a:t>
            </a:r>
          </a:p>
        </p:txBody>
      </p:sp>
      <p:sp>
        <p:nvSpPr>
          <p:cNvPr id="6" name="TextBox 5">
            <a:extLst>
              <a:ext uri="{FF2B5EF4-FFF2-40B4-BE49-F238E27FC236}">
                <a16:creationId xmlns:a16="http://schemas.microsoft.com/office/drawing/2014/main" id="{39596CC0-0544-9FD2-7AFD-B23ECB7AE8F4}"/>
              </a:ext>
            </a:extLst>
          </p:cNvPr>
          <p:cNvSpPr txBox="1"/>
          <p:nvPr/>
        </p:nvSpPr>
        <p:spPr>
          <a:xfrm>
            <a:off x="1060771" y="2204864"/>
            <a:ext cx="7344816" cy="2554545"/>
          </a:xfrm>
          <a:prstGeom prst="rect">
            <a:avLst/>
          </a:prstGeom>
          <a:solidFill>
            <a:schemeClr val="accent6">
              <a:lumMod val="60000"/>
              <a:lumOff val="40000"/>
            </a:schemeClr>
          </a:solid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Team Details: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MEMBERS OF OUR TEAM:-</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HEAD</a:t>
            </a:r>
            <a:r>
              <a:rPr lang="en-US" sz="2000" dirty="0">
                <a:latin typeface="Times New Roman" panose="02020603050405020304" pitchFamily="18" charset="0"/>
                <a:cs typeface="Times New Roman" panose="02020603050405020304" pitchFamily="18" charset="0"/>
              </a:rPr>
              <a:t>:-Deeya Julka ( Designing, Code ,Recipe search,Idea)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Beant Kaur ( PPT Writing work, Designing, Ideas, Coding)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Arshpreet Kaur (Idea, Code, Report work, Design Layout)</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Faculty coordinator</a:t>
            </a:r>
            <a:r>
              <a:rPr lang="en-US" sz="2000" b="1" dirty="0">
                <a:latin typeface="Times New Roman" panose="02020603050405020304" pitchFamily="18" charset="0"/>
                <a:cs typeface="Times New Roman" panose="02020603050405020304" pitchFamily="18" charset="0"/>
              </a:rPr>
              <a:t>:- Dr. Righa  Tandon</a:t>
            </a:r>
          </a:p>
        </p:txBody>
      </p:sp>
      <p:sp>
        <p:nvSpPr>
          <p:cNvPr id="9" name="TextBox 8"/>
          <p:cNvSpPr txBox="1"/>
          <p:nvPr/>
        </p:nvSpPr>
        <p:spPr>
          <a:xfrm>
            <a:off x="1259632" y="5618125"/>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
        <p:nvSpPr>
          <p:cNvPr id="2" name="Footer Placeholder 1">
            <a:extLst>
              <a:ext uri="{FF2B5EF4-FFF2-40B4-BE49-F238E27FC236}">
                <a16:creationId xmlns:a16="http://schemas.microsoft.com/office/drawing/2014/main" id="{118FD667-D689-D4C4-130A-17B10B6CE1C5}"/>
              </a:ext>
            </a:extLst>
          </p:cNvPr>
          <p:cNvSpPr>
            <a:spLocks noGrp="1"/>
          </p:cNvSpPr>
          <p:nvPr>
            <p:ph type="ftr" sz="quarter" idx="11"/>
          </p:nvPr>
        </p:nvSpPr>
        <p:spPr/>
        <p:txBody>
          <a:bodyPr/>
          <a:lstStyle/>
          <a:p>
            <a:r>
              <a:rPr lang="en-US" dirty="0"/>
              <a:t>1</a:t>
            </a:r>
          </a:p>
        </p:txBody>
      </p:sp>
    </p:spTree>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328AEB-AE2F-DFF5-5C50-D4ADEE06FC0E}"/>
              </a:ext>
            </a:extLst>
          </p:cNvPr>
          <p:cNvSpPr txBox="1"/>
          <p:nvPr/>
        </p:nvSpPr>
        <p:spPr>
          <a:xfrm>
            <a:off x="0" y="5755903"/>
            <a:ext cx="8928992" cy="830997"/>
          </a:xfrm>
          <a:prstGeom prst="rect">
            <a:avLst/>
          </a:prstGeom>
          <a:noFill/>
        </p:spPr>
        <p:txBody>
          <a:bodyPr wrap="square">
            <a:spAutoFit/>
          </a:bodyPr>
          <a:lstStyle/>
          <a:p>
            <a:r>
              <a:rPr lang="en-US" sz="2400" b="1" dirty="0"/>
              <a:t>4</a:t>
            </a:r>
            <a:r>
              <a:rPr lang="en-IN" sz="2400" b="1" dirty="0"/>
              <a:t>.</a:t>
            </a:r>
            <a:r>
              <a:rPr lang="en-IN" sz="2400" b="1" u="sng" dirty="0">
                <a:latin typeface="Times New Roman" panose="02020603050405020304" pitchFamily="18" charset="0"/>
                <a:cs typeface="Times New Roman" panose="02020603050405020304" pitchFamily="18" charset="0"/>
              </a:rPr>
              <a:t>Fourth Section</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This  section allows users to create  customized shakes and provide helpful resources.</a:t>
            </a:r>
          </a:p>
        </p:txBody>
      </p:sp>
      <p:pic>
        <p:nvPicPr>
          <p:cNvPr id="5" name="Picture 4">
            <a:extLst>
              <a:ext uri="{FF2B5EF4-FFF2-40B4-BE49-F238E27FC236}">
                <a16:creationId xmlns:a16="http://schemas.microsoft.com/office/drawing/2014/main" id="{3EE344F7-9175-954C-3EE4-A2AA1919D8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8" y="1052736"/>
            <a:ext cx="5256583" cy="2088232"/>
          </a:xfrm>
          <a:prstGeom prst="rect">
            <a:avLst/>
          </a:prstGeom>
        </p:spPr>
      </p:pic>
      <p:sp>
        <p:nvSpPr>
          <p:cNvPr id="11" name="TextBox 10">
            <a:extLst>
              <a:ext uri="{FF2B5EF4-FFF2-40B4-BE49-F238E27FC236}">
                <a16:creationId xmlns:a16="http://schemas.microsoft.com/office/drawing/2014/main" id="{BF11D312-21B1-2716-7471-A3AE5E86242F}"/>
              </a:ext>
            </a:extLst>
          </p:cNvPr>
          <p:cNvSpPr txBox="1"/>
          <p:nvPr/>
        </p:nvSpPr>
        <p:spPr>
          <a:xfrm>
            <a:off x="72008" y="733926"/>
            <a:ext cx="3779912" cy="400110"/>
          </a:xfrm>
          <a:prstGeom prst="rect">
            <a:avLst/>
          </a:prstGeom>
          <a:noFill/>
        </p:spPr>
        <p:txBody>
          <a:bodyPr wrap="square">
            <a:spAutoFit/>
          </a:bodyPr>
          <a:lstStyle/>
          <a:p>
            <a:pPr algn="ctr"/>
            <a:r>
              <a:rPr lang="en-US" sz="2000" b="1" dirty="0">
                <a:solidFill>
                  <a:srgbClr val="FF0000"/>
                </a:solidFill>
              </a:rPr>
              <a:t>(O</a:t>
            </a:r>
            <a:r>
              <a:rPr lang="en-IN" sz="2000" b="1" dirty="0">
                <a:solidFill>
                  <a:srgbClr val="FF0000"/>
                </a:solidFill>
              </a:rPr>
              <a:t>UTPUT)</a:t>
            </a:r>
          </a:p>
        </p:txBody>
      </p:sp>
      <p:pic>
        <p:nvPicPr>
          <p:cNvPr id="13" name="Picture 12">
            <a:extLst>
              <a:ext uri="{FF2B5EF4-FFF2-40B4-BE49-F238E27FC236}">
                <a16:creationId xmlns:a16="http://schemas.microsoft.com/office/drawing/2014/main" id="{999999A1-56E7-9C16-1F16-655AF2525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1842"/>
            <a:ext cx="3923928" cy="4539406"/>
          </a:xfrm>
          <a:prstGeom prst="rect">
            <a:avLst/>
          </a:prstGeom>
        </p:spPr>
      </p:pic>
      <p:sp>
        <p:nvSpPr>
          <p:cNvPr id="15" name="TextBox 14">
            <a:extLst>
              <a:ext uri="{FF2B5EF4-FFF2-40B4-BE49-F238E27FC236}">
                <a16:creationId xmlns:a16="http://schemas.microsoft.com/office/drawing/2014/main" id="{99283627-DAC2-5D93-2260-4DF375236AB5}"/>
              </a:ext>
            </a:extLst>
          </p:cNvPr>
          <p:cNvSpPr txBox="1"/>
          <p:nvPr/>
        </p:nvSpPr>
        <p:spPr>
          <a:xfrm>
            <a:off x="5796136" y="764704"/>
            <a:ext cx="5256584"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a:t>
            </a:r>
            <a:endParaRPr lang="en-IN" b="1" dirty="0"/>
          </a:p>
        </p:txBody>
      </p:sp>
      <p:sp>
        <p:nvSpPr>
          <p:cNvPr id="17" name="TextBox 16">
            <a:extLst>
              <a:ext uri="{FF2B5EF4-FFF2-40B4-BE49-F238E27FC236}">
                <a16:creationId xmlns:a16="http://schemas.microsoft.com/office/drawing/2014/main" id="{31DC1740-0A3E-1575-C1F5-3A4E77E9F402}"/>
              </a:ext>
            </a:extLst>
          </p:cNvPr>
          <p:cNvSpPr txBox="1"/>
          <p:nvPr/>
        </p:nvSpPr>
        <p:spPr>
          <a:xfrm>
            <a:off x="5727816" y="3059668"/>
            <a:ext cx="5540928" cy="369332"/>
          </a:xfrm>
          <a:prstGeom prst="rect">
            <a:avLst/>
          </a:prstGeom>
          <a:noFill/>
        </p:spPr>
        <p:txBody>
          <a:bodyPr wrap="square">
            <a:spAutoFit/>
          </a:bodyPr>
          <a:lstStyle/>
          <a:p>
            <a:r>
              <a:rPr lang="en-US" b="0" i="0" dirty="0">
                <a:solidFill>
                  <a:srgbClr val="FF0000"/>
                </a:solidFill>
                <a:effectLst/>
                <a:latin typeface="Google Sans"/>
              </a:rPr>
              <a:t> </a:t>
            </a:r>
            <a:r>
              <a:rPr lang="en-US" b="1" i="0" dirty="0">
                <a:solidFill>
                  <a:srgbClr val="FF0000"/>
                </a:solidFill>
                <a:effectLst/>
                <a:latin typeface="Google Sans"/>
              </a:rPr>
              <a:t>(CSS)</a:t>
            </a:r>
            <a:endParaRPr lang="en-IN" b="1" dirty="0"/>
          </a:p>
        </p:txBody>
      </p:sp>
      <p:pic>
        <p:nvPicPr>
          <p:cNvPr id="19" name="Picture 18">
            <a:extLst>
              <a:ext uri="{FF2B5EF4-FFF2-40B4-BE49-F238E27FC236}">
                <a16:creationId xmlns:a16="http://schemas.microsoft.com/office/drawing/2014/main" id="{5DD544E4-0040-E228-54EE-D41CB56BA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28" y="3356992"/>
            <a:ext cx="5220072" cy="2235150"/>
          </a:xfrm>
          <a:prstGeom prst="rect">
            <a:avLst/>
          </a:prstGeom>
        </p:spPr>
      </p:pic>
      <p:sp>
        <p:nvSpPr>
          <p:cNvPr id="2" name="Footer Placeholder 1">
            <a:extLst>
              <a:ext uri="{FF2B5EF4-FFF2-40B4-BE49-F238E27FC236}">
                <a16:creationId xmlns:a16="http://schemas.microsoft.com/office/drawing/2014/main" id="{06CDFED9-494E-791A-CEF9-B5237969D6A6}"/>
              </a:ext>
            </a:extLst>
          </p:cNvPr>
          <p:cNvSpPr>
            <a:spLocks noGrp="1"/>
          </p:cNvSpPr>
          <p:nvPr>
            <p:ph type="ftr" sz="quarter" idx="11"/>
          </p:nvPr>
        </p:nvSpPr>
        <p:spPr/>
        <p:txBody>
          <a:bodyPr/>
          <a:lstStyle/>
          <a:p>
            <a:r>
              <a:rPr lang="en-US" dirty="0"/>
              <a:t>10</a:t>
            </a:r>
          </a:p>
        </p:txBody>
      </p:sp>
    </p:spTree>
    <p:extLst>
      <p:ext uri="{BB962C8B-B14F-4D97-AF65-F5344CB8AC3E}">
        <p14:creationId xmlns:p14="http://schemas.microsoft.com/office/powerpoint/2010/main" val="2803673574"/>
      </p:ext>
    </p:extLst>
  </p:cSld>
  <p:clrMapOvr>
    <a:masterClrMapping/>
  </p:clrMapOvr>
  <mc:AlternateContent xmlns:mc="http://schemas.openxmlformats.org/markup-compatibility/2006" xmlns:p14="http://schemas.microsoft.com/office/powerpoint/2010/main">
    <mc:Choice Requires="p14">
      <p:transition spd="slow" p14:dur="4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7186E7-8428-1ECA-D7F8-5A63297AC208}"/>
              </a:ext>
            </a:extLst>
          </p:cNvPr>
          <p:cNvSpPr txBox="1"/>
          <p:nvPr/>
        </p:nvSpPr>
        <p:spPr>
          <a:xfrm>
            <a:off x="467544" y="1115452"/>
            <a:ext cx="8676456" cy="369332"/>
          </a:xfrm>
          <a:prstGeom prst="rect">
            <a:avLst/>
          </a:prstGeom>
          <a:noFill/>
        </p:spPr>
        <p:txBody>
          <a:bodyPr wrap="square">
            <a:spAutoFit/>
          </a:bodyPr>
          <a:lstStyle/>
          <a:p>
            <a:r>
              <a:rPr lang="en-US" b="1" dirty="0">
                <a:solidFill>
                  <a:srgbClr val="FF0000"/>
                </a:solidFill>
                <a:latin typeface="Google Sans"/>
              </a:rPr>
              <a:t>              (</a:t>
            </a:r>
            <a:r>
              <a:rPr lang="en-US" b="1" i="0" dirty="0">
                <a:solidFill>
                  <a:srgbClr val="FF0000"/>
                </a:solidFill>
                <a:effectLst/>
                <a:latin typeface="Google Sans"/>
              </a:rPr>
              <a:t>HTML)                                                                                    (CSS)</a:t>
            </a:r>
            <a:endParaRPr lang="en-IN" b="1" dirty="0"/>
          </a:p>
        </p:txBody>
      </p:sp>
      <p:pic>
        <p:nvPicPr>
          <p:cNvPr id="5" name="Picture 4">
            <a:extLst>
              <a:ext uri="{FF2B5EF4-FFF2-40B4-BE49-F238E27FC236}">
                <a16:creationId xmlns:a16="http://schemas.microsoft.com/office/drawing/2014/main" id="{BAA46732-263F-8DB8-A6E9-48E28DF7C5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1960" y="1484784"/>
            <a:ext cx="4824536" cy="3096344"/>
          </a:xfrm>
          <a:prstGeom prst="rect">
            <a:avLst/>
          </a:prstGeom>
        </p:spPr>
      </p:pic>
      <p:sp>
        <p:nvSpPr>
          <p:cNvPr id="7" name="TextBox 6">
            <a:extLst>
              <a:ext uri="{FF2B5EF4-FFF2-40B4-BE49-F238E27FC236}">
                <a16:creationId xmlns:a16="http://schemas.microsoft.com/office/drawing/2014/main" id="{35B96452-BB4D-E654-29AD-27B5842A3053}"/>
              </a:ext>
            </a:extLst>
          </p:cNvPr>
          <p:cNvSpPr txBox="1"/>
          <p:nvPr/>
        </p:nvSpPr>
        <p:spPr>
          <a:xfrm>
            <a:off x="251520" y="4499828"/>
            <a:ext cx="4592972" cy="369332"/>
          </a:xfrm>
          <a:prstGeom prst="rect">
            <a:avLst/>
          </a:prstGeom>
          <a:noFill/>
        </p:spPr>
        <p:txBody>
          <a:bodyPr wrap="square">
            <a:spAutoFit/>
          </a:bodyPr>
          <a:lstStyle/>
          <a:p>
            <a:pPr algn="r"/>
            <a:r>
              <a:rPr lang="en-US" sz="1800" b="1" dirty="0">
                <a:solidFill>
                  <a:srgbClr val="FF0000"/>
                </a:solidFill>
              </a:rPr>
              <a:t>(O</a:t>
            </a:r>
            <a:r>
              <a:rPr lang="en-IN" sz="1800" b="1" dirty="0">
                <a:solidFill>
                  <a:srgbClr val="FF0000"/>
                </a:solidFill>
              </a:rPr>
              <a:t>UTPUT)</a:t>
            </a:r>
          </a:p>
        </p:txBody>
      </p:sp>
      <p:pic>
        <p:nvPicPr>
          <p:cNvPr id="9" name="Picture 8">
            <a:extLst>
              <a:ext uri="{FF2B5EF4-FFF2-40B4-BE49-F238E27FC236}">
                <a16:creationId xmlns:a16="http://schemas.microsoft.com/office/drawing/2014/main" id="{AECAFB09-847B-900D-D665-CEABC8B9B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97152"/>
            <a:ext cx="9144000" cy="2304256"/>
          </a:xfrm>
          <a:prstGeom prst="rect">
            <a:avLst/>
          </a:prstGeom>
        </p:spPr>
      </p:pic>
      <p:sp>
        <p:nvSpPr>
          <p:cNvPr id="11" name="TextBox 10">
            <a:extLst>
              <a:ext uri="{FF2B5EF4-FFF2-40B4-BE49-F238E27FC236}">
                <a16:creationId xmlns:a16="http://schemas.microsoft.com/office/drawing/2014/main" id="{796B0CA6-DBE0-B2BB-E752-0DE6CD3672AF}"/>
              </a:ext>
            </a:extLst>
          </p:cNvPr>
          <p:cNvSpPr txBox="1"/>
          <p:nvPr/>
        </p:nvSpPr>
        <p:spPr>
          <a:xfrm>
            <a:off x="53752" y="774109"/>
            <a:ext cx="9036496" cy="461665"/>
          </a:xfrm>
          <a:prstGeom prst="rect">
            <a:avLst/>
          </a:prstGeom>
          <a:noFill/>
        </p:spPr>
        <p:txBody>
          <a:bodyPr wrap="square">
            <a:spAutoFit/>
          </a:bodyPr>
          <a:lstStyle/>
          <a:p>
            <a:r>
              <a:rPr lang="en-US" sz="2400" b="1" dirty="0"/>
              <a:t>5.</a:t>
            </a:r>
            <a:r>
              <a:rPr lang="en-IN" sz="2400" b="1" u="sng" dirty="0">
                <a:latin typeface="Times New Roman" panose="02020603050405020304" pitchFamily="18" charset="0"/>
                <a:cs typeface="Times New Roman" panose="02020603050405020304" pitchFamily="18" charset="0"/>
              </a:rPr>
              <a:t>Fifth Section:-  </a:t>
            </a:r>
            <a:r>
              <a:rPr lang="en-IN" sz="2000" dirty="0">
                <a:latin typeface="Times New Roman" panose="02020603050405020304" pitchFamily="18" charset="0"/>
                <a:cs typeface="Times New Roman" panose="02020603050405020304" pitchFamily="18" charset="0"/>
              </a:rPr>
              <a:t>This section showcases  a variety  of enticing breads and flovers.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AA9DDD-BDDA-DD10-4333-600803C98D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484783"/>
            <a:ext cx="3996953" cy="3096343"/>
          </a:xfrm>
          <a:prstGeom prst="rect">
            <a:avLst/>
          </a:prstGeom>
        </p:spPr>
      </p:pic>
      <p:sp>
        <p:nvSpPr>
          <p:cNvPr id="2" name="Footer Placeholder 1">
            <a:extLst>
              <a:ext uri="{FF2B5EF4-FFF2-40B4-BE49-F238E27FC236}">
                <a16:creationId xmlns:a16="http://schemas.microsoft.com/office/drawing/2014/main" id="{486D9AE8-CE2A-0271-EB02-AC7B93BD2FB1}"/>
              </a:ext>
            </a:extLst>
          </p:cNvPr>
          <p:cNvSpPr>
            <a:spLocks noGrp="1"/>
          </p:cNvSpPr>
          <p:nvPr>
            <p:ph type="ftr" sz="quarter" idx="11"/>
          </p:nvPr>
        </p:nvSpPr>
        <p:spPr>
          <a:xfrm>
            <a:off x="3059832" y="6453336"/>
            <a:ext cx="2952328" cy="1142834"/>
          </a:xfrm>
        </p:spPr>
        <p:txBody>
          <a:bodyPr/>
          <a:lstStyle/>
          <a:p>
            <a:r>
              <a:rPr lang="en-US" dirty="0"/>
              <a:t>11</a:t>
            </a:r>
          </a:p>
        </p:txBody>
      </p:sp>
    </p:spTree>
    <p:extLst>
      <p:ext uri="{BB962C8B-B14F-4D97-AF65-F5344CB8AC3E}">
        <p14:creationId xmlns:p14="http://schemas.microsoft.com/office/powerpoint/2010/main" val="4282478132"/>
      </p:ext>
    </p:extLst>
  </p:cSld>
  <p:clrMapOvr>
    <a:masterClrMapping/>
  </p:clrMapOvr>
  <mc:AlternateContent xmlns:mc="http://schemas.openxmlformats.org/markup-compatibility/2006" xmlns:p14="http://schemas.microsoft.com/office/powerpoint/2010/main">
    <mc:Choice Requires="p14">
      <p:transition spd="slow" p14:dur="4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D9640-D323-FF73-1950-E8FF950BD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29000"/>
            <a:ext cx="4572000" cy="3312368"/>
          </a:xfrm>
          <a:prstGeom prst="rect">
            <a:avLst/>
          </a:prstGeom>
        </p:spPr>
      </p:pic>
      <p:pic>
        <p:nvPicPr>
          <p:cNvPr id="5" name="Picture 4">
            <a:extLst>
              <a:ext uri="{FF2B5EF4-FFF2-40B4-BE49-F238E27FC236}">
                <a16:creationId xmlns:a16="http://schemas.microsoft.com/office/drawing/2014/main" id="{6A65FB11-5E4D-18D0-9D44-1F7B4DD30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3429000"/>
            <a:ext cx="4320480" cy="3312368"/>
          </a:xfrm>
          <a:prstGeom prst="rect">
            <a:avLst/>
          </a:prstGeom>
        </p:spPr>
      </p:pic>
      <p:pic>
        <p:nvPicPr>
          <p:cNvPr id="7" name="Picture 6">
            <a:extLst>
              <a:ext uri="{FF2B5EF4-FFF2-40B4-BE49-F238E27FC236}">
                <a16:creationId xmlns:a16="http://schemas.microsoft.com/office/drawing/2014/main" id="{DE46C476-A2F6-B31B-474B-907E791B3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56792"/>
            <a:ext cx="9144000" cy="1656184"/>
          </a:xfrm>
          <a:prstGeom prst="rect">
            <a:avLst/>
          </a:prstGeom>
        </p:spPr>
      </p:pic>
      <p:sp>
        <p:nvSpPr>
          <p:cNvPr id="9" name="TextBox 8">
            <a:extLst>
              <a:ext uri="{FF2B5EF4-FFF2-40B4-BE49-F238E27FC236}">
                <a16:creationId xmlns:a16="http://schemas.microsoft.com/office/drawing/2014/main" id="{1F36809D-4B49-089A-3EC1-D4BC126E9041}"/>
              </a:ext>
            </a:extLst>
          </p:cNvPr>
          <p:cNvSpPr txBox="1"/>
          <p:nvPr/>
        </p:nvSpPr>
        <p:spPr>
          <a:xfrm>
            <a:off x="863589" y="3136322"/>
            <a:ext cx="7128792"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(CSS)</a:t>
            </a:r>
            <a:endParaRPr lang="en-IN" b="1" dirty="0"/>
          </a:p>
        </p:txBody>
      </p:sp>
      <p:sp>
        <p:nvSpPr>
          <p:cNvPr id="11" name="TextBox 10">
            <a:extLst>
              <a:ext uri="{FF2B5EF4-FFF2-40B4-BE49-F238E27FC236}">
                <a16:creationId xmlns:a16="http://schemas.microsoft.com/office/drawing/2014/main" id="{D43C0ACB-D1F6-6DE9-BE74-E48C13019DAC}"/>
              </a:ext>
            </a:extLst>
          </p:cNvPr>
          <p:cNvSpPr txBox="1"/>
          <p:nvPr/>
        </p:nvSpPr>
        <p:spPr>
          <a:xfrm>
            <a:off x="2271319" y="1259468"/>
            <a:ext cx="4592972" cy="369332"/>
          </a:xfrm>
          <a:prstGeom prst="rect">
            <a:avLst/>
          </a:prstGeom>
          <a:noFill/>
        </p:spPr>
        <p:txBody>
          <a:bodyPr wrap="square">
            <a:spAutoFit/>
          </a:bodyPr>
          <a:lstStyle/>
          <a:p>
            <a:pPr algn="ctr"/>
            <a:r>
              <a:rPr lang="en-US" b="1" dirty="0">
                <a:solidFill>
                  <a:srgbClr val="FF0000"/>
                </a:solidFill>
              </a:rPr>
              <a:t>(</a:t>
            </a:r>
            <a:r>
              <a:rPr lang="en-US" sz="1400" b="1" dirty="0">
                <a:solidFill>
                  <a:srgbClr val="FF0000"/>
                </a:solidFill>
              </a:rPr>
              <a:t>O</a:t>
            </a:r>
            <a:r>
              <a:rPr lang="en-IN" sz="1400" b="1" dirty="0">
                <a:solidFill>
                  <a:srgbClr val="FF0000"/>
                </a:solidFill>
              </a:rPr>
              <a:t>UTPUT)</a:t>
            </a:r>
            <a:endParaRPr lang="en-IN" b="1" dirty="0">
              <a:solidFill>
                <a:srgbClr val="FF0000"/>
              </a:solidFill>
            </a:endParaRPr>
          </a:p>
        </p:txBody>
      </p:sp>
      <p:sp>
        <p:nvSpPr>
          <p:cNvPr id="13" name="TextBox 12">
            <a:extLst>
              <a:ext uri="{FF2B5EF4-FFF2-40B4-BE49-F238E27FC236}">
                <a16:creationId xmlns:a16="http://schemas.microsoft.com/office/drawing/2014/main" id="{9E15A7F4-678F-69B2-B63F-A27F5437DD5A}"/>
              </a:ext>
            </a:extLst>
          </p:cNvPr>
          <p:cNvSpPr txBox="1"/>
          <p:nvPr/>
        </p:nvSpPr>
        <p:spPr>
          <a:xfrm>
            <a:off x="-54528" y="848906"/>
            <a:ext cx="9144000" cy="707886"/>
          </a:xfrm>
          <a:prstGeom prst="rect">
            <a:avLst/>
          </a:prstGeom>
          <a:noFill/>
        </p:spPr>
        <p:txBody>
          <a:bodyPr wrap="square">
            <a:spAutoFit/>
          </a:bodyPr>
          <a:lstStyle/>
          <a:p>
            <a:r>
              <a:rPr lang="en-US" sz="2000" b="1" u="sng" dirty="0"/>
              <a:t>6. </a:t>
            </a:r>
            <a:r>
              <a:rPr lang="en-US" sz="2000" b="1" u="sng" dirty="0">
                <a:latin typeface="Times New Roman" panose="02020603050405020304" pitchFamily="18" charset="0"/>
                <a:cs typeface="Times New Roman" panose="02020603050405020304" pitchFamily="18" charset="0"/>
              </a:rPr>
              <a:t>Sixth</a:t>
            </a:r>
            <a:r>
              <a:rPr lang="en-IN" sz="2000" b="1" u="sng" dirty="0">
                <a:latin typeface="Times New Roman" panose="02020603050405020304" pitchFamily="18" charset="0"/>
                <a:cs typeface="Times New Roman" panose="02020603050405020304" pitchFamily="18" charset="0"/>
              </a:rPr>
              <a:t> Section </a:t>
            </a:r>
            <a:r>
              <a:rPr lang="en-IN" sz="20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section features  an assortment  of delightful  pastries and flavours along with ingredients </a:t>
            </a:r>
            <a:r>
              <a:rPr lang="en-US"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3F5FEE8-7448-D163-11EB-F05924EFB69B}"/>
              </a:ext>
            </a:extLst>
          </p:cNvPr>
          <p:cNvSpPr>
            <a:spLocks noGrp="1"/>
          </p:cNvSpPr>
          <p:nvPr>
            <p:ph type="ftr" sz="quarter" idx="11"/>
          </p:nvPr>
        </p:nvSpPr>
        <p:spPr/>
        <p:txBody>
          <a:bodyPr/>
          <a:lstStyle/>
          <a:p>
            <a:r>
              <a:rPr lang="en-US" dirty="0"/>
              <a:t>    12</a:t>
            </a:r>
          </a:p>
        </p:txBody>
      </p:sp>
    </p:spTree>
    <p:extLst>
      <p:ext uri="{BB962C8B-B14F-4D97-AF65-F5344CB8AC3E}">
        <p14:creationId xmlns:p14="http://schemas.microsoft.com/office/powerpoint/2010/main" val="1049391804"/>
      </p:ext>
    </p:extLst>
  </p:cSld>
  <p:clrMapOvr>
    <a:masterClrMapping/>
  </p:clrMapOvr>
  <mc:AlternateContent xmlns:mc="http://schemas.openxmlformats.org/markup-compatibility/2006" xmlns:p14="http://schemas.microsoft.com/office/powerpoint/2010/main">
    <mc:Choice Requires="p14">
      <p:transition spd="slow" p14:dur="4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21573-B867-9146-1073-482F56D42EAA}"/>
              </a:ext>
            </a:extLst>
          </p:cNvPr>
          <p:cNvSpPr txBox="1"/>
          <p:nvPr/>
        </p:nvSpPr>
        <p:spPr>
          <a:xfrm>
            <a:off x="0" y="764704"/>
            <a:ext cx="9057468" cy="769441"/>
          </a:xfrm>
          <a:prstGeom prst="rect">
            <a:avLst/>
          </a:prstGeom>
          <a:noFill/>
        </p:spPr>
        <p:txBody>
          <a:bodyPr wrap="square">
            <a:spAutoFit/>
          </a:bodyPr>
          <a:lstStyle/>
          <a:p>
            <a:r>
              <a:rPr lang="en-US" sz="2400" b="1" dirty="0"/>
              <a:t>7. </a:t>
            </a:r>
            <a:r>
              <a:rPr lang="en-US" sz="2400" b="1" u="sng" dirty="0">
                <a:latin typeface="Times New Roman" panose="02020603050405020304" pitchFamily="18" charset="0"/>
                <a:cs typeface="Times New Roman" panose="02020603050405020304" pitchFamily="18" charset="0"/>
              </a:rPr>
              <a:t>Seventh Section</a:t>
            </a:r>
            <a:r>
              <a:rPr lang="en-US" sz="24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unique  section  focuses exclusively  on Indian sweets and their ingredients.  </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50491AC-1CDD-964D-0CBA-2508F66C1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8297" y="4005064"/>
            <a:ext cx="5345239" cy="2592288"/>
          </a:xfrm>
          <a:prstGeom prst="rect">
            <a:avLst/>
          </a:prstGeom>
        </p:spPr>
      </p:pic>
      <p:sp>
        <p:nvSpPr>
          <p:cNvPr id="9" name="TextBox 8">
            <a:extLst>
              <a:ext uri="{FF2B5EF4-FFF2-40B4-BE49-F238E27FC236}">
                <a16:creationId xmlns:a16="http://schemas.microsoft.com/office/drawing/2014/main" id="{4003E916-9992-D937-162F-8C8A4D63B765}"/>
              </a:ext>
            </a:extLst>
          </p:cNvPr>
          <p:cNvSpPr txBox="1"/>
          <p:nvPr/>
        </p:nvSpPr>
        <p:spPr>
          <a:xfrm>
            <a:off x="4181360" y="3717032"/>
            <a:ext cx="4639112" cy="369332"/>
          </a:xfrm>
          <a:prstGeom prst="rect">
            <a:avLst/>
          </a:prstGeom>
          <a:noFill/>
        </p:spPr>
        <p:txBody>
          <a:bodyPr wrap="square">
            <a:spAutoFit/>
          </a:bodyPr>
          <a:lstStyle/>
          <a:p>
            <a:pPr algn="ctr"/>
            <a:r>
              <a:rPr lang="en-US" sz="1800" b="1" dirty="0">
                <a:solidFill>
                  <a:srgbClr val="FF0000"/>
                </a:solidFill>
              </a:rPr>
              <a:t>(O</a:t>
            </a:r>
            <a:r>
              <a:rPr lang="en-IN" sz="1800" b="1" dirty="0">
                <a:solidFill>
                  <a:srgbClr val="FF0000"/>
                </a:solidFill>
              </a:rPr>
              <a:t>UTPUT)</a:t>
            </a:r>
          </a:p>
        </p:txBody>
      </p:sp>
      <p:pic>
        <p:nvPicPr>
          <p:cNvPr id="11" name="Picture 10">
            <a:extLst>
              <a:ext uri="{FF2B5EF4-FFF2-40B4-BE49-F238E27FC236}">
                <a16:creationId xmlns:a16="http://schemas.microsoft.com/office/drawing/2014/main" id="{41FAE3CB-48CF-8942-6423-C429CFF73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700808"/>
            <a:ext cx="3691256" cy="4968552"/>
          </a:xfrm>
          <a:prstGeom prst="rect">
            <a:avLst/>
          </a:prstGeom>
        </p:spPr>
      </p:pic>
      <p:sp>
        <p:nvSpPr>
          <p:cNvPr id="13" name="TextBox 12">
            <a:extLst>
              <a:ext uri="{FF2B5EF4-FFF2-40B4-BE49-F238E27FC236}">
                <a16:creationId xmlns:a16="http://schemas.microsoft.com/office/drawing/2014/main" id="{ACE2D3EC-C7BE-48BE-CBE7-420C40549CF6}"/>
              </a:ext>
            </a:extLst>
          </p:cNvPr>
          <p:cNvSpPr txBox="1"/>
          <p:nvPr/>
        </p:nvSpPr>
        <p:spPr>
          <a:xfrm>
            <a:off x="971600" y="1403484"/>
            <a:ext cx="8424936"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(CSS)</a:t>
            </a:r>
            <a:endParaRPr lang="en-IN" b="1" dirty="0"/>
          </a:p>
        </p:txBody>
      </p:sp>
      <p:pic>
        <p:nvPicPr>
          <p:cNvPr id="15" name="Picture 14">
            <a:extLst>
              <a:ext uri="{FF2B5EF4-FFF2-40B4-BE49-F238E27FC236}">
                <a16:creationId xmlns:a16="http://schemas.microsoft.com/office/drawing/2014/main" id="{4A9512F7-5148-742F-23B1-68D767CDFB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8296" y="1700808"/>
            <a:ext cx="5345240" cy="2137593"/>
          </a:xfrm>
          <a:prstGeom prst="rect">
            <a:avLst/>
          </a:prstGeom>
        </p:spPr>
      </p:pic>
      <p:sp>
        <p:nvSpPr>
          <p:cNvPr id="2" name="Footer Placeholder 1">
            <a:extLst>
              <a:ext uri="{FF2B5EF4-FFF2-40B4-BE49-F238E27FC236}">
                <a16:creationId xmlns:a16="http://schemas.microsoft.com/office/drawing/2014/main" id="{96614DD4-B5A5-1C90-AC27-32EFE896E98A}"/>
              </a:ext>
            </a:extLst>
          </p:cNvPr>
          <p:cNvSpPr>
            <a:spLocks noGrp="1"/>
          </p:cNvSpPr>
          <p:nvPr>
            <p:ph type="ftr" sz="quarter" idx="11"/>
          </p:nvPr>
        </p:nvSpPr>
        <p:spPr>
          <a:xfrm>
            <a:off x="2195736" y="6356350"/>
            <a:ext cx="3824064" cy="365125"/>
          </a:xfrm>
        </p:spPr>
        <p:txBody>
          <a:bodyPr/>
          <a:lstStyle/>
          <a:p>
            <a:r>
              <a:rPr lang="en-US" dirty="0"/>
              <a:t>13</a:t>
            </a:r>
          </a:p>
        </p:txBody>
      </p:sp>
    </p:spTree>
    <p:extLst>
      <p:ext uri="{BB962C8B-B14F-4D97-AF65-F5344CB8AC3E}">
        <p14:creationId xmlns:p14="http://schemas.microsoft.com/office/powerpoint/2010/main" val="2451730484"/>
      </p:ext>
    </p:extLst>
  </p:cSld>
  <p:clrMapOvr>
    <a:masterClrMapping/>
  </p:clrMapOvr>
  <mc:AlternateContent xmlns:mc="http://schemas.openxmlformats.org/markup-compatibility/2006" xmlns:p14="http://schemas.microsoft.com/office/powerpoint/2010/main">
    <mc:Choice Requires="p14">
      <p:transition spd="slow" p14:dur="4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5653A-4EF7-FE74-4081-A85A27B3C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44824"/>
            <a:ext cx="4572000" cy="4752528"/>
          </a:xfrm>
          <a:prstGeom prst="rect">
            <a:avLst/>
          </a:prstGeom>
        </p:spPr>
      </p:pic>
      <p:sp>
        <p:nvSpPr>
          <p:cNvPr id="6" name="TextBox 5">
            <a:extLst>
              <a:ext uri="{FF2B5EF4-FFF2-40B4-BE49-F238E27FC236}">
                <a16:creationId xmlns:a16="http://schemas.microsoft.com/office/drawing/2014/main" id="{E06611B7-B8E2-AB86-B634-783C5B8B2299}"/>
              </a:ext>
            </a:extLst>
          </p:cNvPr>
          <p:cNvSpPr txBox="1"/>
          <p:nvPr/>
        </p:nvSpPr>
        <p:spPr>
          <a:xfrm>
            <a:off x="0" y="764704"/>
            <a:ext cx="6839124"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Contact us:-</a:t>
            </a:r>
          </a:p>
        </p:txBody>
      </p:sp>
      <p:sp>
        <p:nvSpPr>
          <p:cNvPr id="10" name="TextBox 9">
            <a:extLst>
              <a:ext uri="{FF2B5EF4-FFF2-40B4-BE49-F238E27FC236}">
                <a16:creationId xmlns:a16="http://schemas.microsoft.com/office/drawing/2014/main" id="{2743E5D2-68E4-29B4-C449-8AF94E1F8C88}"/>
              </a:ext>
            </a:extLst>
          </p:cNvPr>
          <p:cNvSpPr txBox="1"/>
          <p:nvPr/>
        </p:nvSpPr>
        <p:spPr>
          <a:xfrm>
            <a:off x="1403648" y="772344"/>
            <a:ext cx="7920880" cy="70788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Contact Us page connects users with support and feedback options. It ensures quick and easy communication.</a:t>
            </a:r>
          </a:p>
        </p:txBody>
      </p:sp>
      <p:sp>
        <p:nvSpPr>
          <p:cNvPr id="13" name="TextBox 12">
            <a:extLst>
              <a:ext uri="{FF2B5EF4-FFF2-40B4-BE49-F238E27FC236}">
                <a16:creationId xmlns:a16="http://schemas.microsoft.com/office/drawing/2014/main" id="{D9938526-D84F-FFCF-A039-39F7EC63D42D}"/>
              </a:ext>
            </a:extLst>
          </p:cNvPr>
          <p:cNvSpPr txBox="1"/>
          <p:nvPr/>
        </p:nvSpPr>
        <p:spPr>
          <a:xfrm>
            <a:off x="1115616" y="1426315"/>
            <a:ext cx="7200800"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(CSS)</a:t>
            </a:r>
            <a:endParaRPr lang="en-IN" b="1" dirty="0"/>
          </a:p>
        </p:txBody>
      </p:sp>
      <p:pic>
        <p:nvPicPr>
          <p:cNvPr id="15" name="Picture 14">
            <a:extLst>
              <a:ext uri="{FF2B5EF4-FFF2-40B4-BE49-F238E27FC236}">
                <a16:creationId xmlns:a16="http://schemas.microsoft.com/office/drawing/2014/main" id="{280DB177-A552-4828-1B1A-D20E336A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844822"/>
            <a:ext cx="4392488" cy="4752529"/>
          </a:xfrm>
          <a:prstGeom prst="rect">
            <a:avLst/>
          </a:prstGeom>
        </p:spPr>
      </p:pic>
      <p:sp>
        <p:nvSpPr>
          <p:cNvPr id="2" name="Footer Placeholder 1">
            <a:extLst>
              <a:ext uri="{FF2B5EF4-FFF2-40B4-BE49-F238E27FC236}">
                <a16:creationId xmlns:a16="http://schemas.microsoft.com/office/drawing/2014/main" id="{00BD1B01-A19D-277D-1DC4-723E0C50D8AC}"/>
              </a:ext>
            </a:extLst>
          </p:cNvPr>
          <p:cNvSpPr>
            <a:spLocks noGrp="1"/>
          </p:cNvSpPr>
          <p:nvPr>
            <p:ph type="ftr" sz="quarter" idx="11"/>
          </p:nvPr>
        </p:nvSpPr>
        <p:spPr/>
        <p:txBody>
          <a:bodyPr/>
          <a:lstStyle/>
          <a:p>
            <a:r>
              <a:rPr lang="en-US" dirty="0"/>
              <a:t>14</a:t>
            </a:r>
          </a:p>
        </p:txBody>
      </p:sp>
    </p:spTree>
    <p:extLst>
      <p:ext uri="{BB962C8B-B14F-4D97-AF65-F5344CB8AC3E}">
        <p14:creationId xmlns:p14="http://schemas.microsoft.com/office/powerpoint/2010/main" val="2770422326"/>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38D65-0B69-99AD-F46A-BD37CE623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268760"/>
            <a:ext cx="4464496" cy="5328592"/>
          </a:xfrm>
          <a:prstGeom prst="rect">
            <a:avLst/>
          </a:prstGeom>
        </p:spPr>
      </p:pic>
      <p:sp>
        <p:nvSpPr>
          <p:cNvPr id="10" name="TextBox 9">
            <a:extLst>
              <a:ext uri="{FF2B5EF4-FFF2-40B4-BE49-F238E27FC236}">
                <a16:creationId xmlns:a16="http://schemas.microsoft.com/office/drawing/2014/main" id="{EDCD7221-3C74-D811-882C-44A781B3D84F}"/>
              </a:ext>
            </a:extLst>
          </p:cNvPr>
          <p:cNvSpPr txBox="1"/>
          <p:nvPr/>
        </p:nvSpPr>
        <p:spPr>
          <a:xfrm>
            <a:off x="971600" y="836712"/>
            <a:ext cx="7200800" cy="369332"/>
          </a:xfrm>
          <a:prstGeom prst="rect">
            <a:avLst/>
          </a:prstGeom>
          <a:noFill/>
        </p:spPr>
        <p:txBody>
          <a:bodyPr wrap="square">
            <a:spAutoFit/>
          </a:bodyPr>
          <a:lstStyle/>
          <a:p>
            <a:r>
              <a:rPr lang="en-IN" dirty="0">
                <a:solidFill>
                  <a:srgbClr val="FF0000"/>
                </a:solidFill>
                <a:latin typeface="+mj-lt"/>
                <a:cs typeface="Times New Roman" panose="02020603050405020304" pitchFamily="18" charset="0"/>
              </a:rPr>
              <a:t>(JavaScript)                                                                                 (Output)</a:t>
            </a:r>
          </a:p>
        </p:txBody>
      </p:sp>
      <p:pic>
        <p:nvPicPr>
          <p:cNvPr id="3" name="Picture 2">
            <a:extLst>
              <a:ext uri="{FF2B5EF4-FFF2-40B4-BE49-F238E27FC236}">
                <a16:creationId xmlns:a16="http://schemas.microsoft.com/office/drawing/2014/main" id="{AFD83FFC-8A95-07BA-1C55-049984143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268760"/>
            <a:ext cx="4427984" cy="5328592"/>
          </a:xfrm>
          <a:prstGeom prst="rect">
            <a:avLst/>
          </a:prstGeom>
        </p:spPr>
      </p:pic>
      <p:sp>
        <p:nvSpPr>
          <p:cNvPr id="2" name="Footer Placeholder 1">
            <a:extLst>
              <a:ext uri="{FF2B5EF4-FFF2-40B4-BE49-F238E27FC236}">
                <a16:creationId xmlns:a16="http://schemas.microsoft.com/office/drawing/2014/main" id="{8B2DF9D8-5DE0-B18C-8F75-687FD2E0DED7}"/>
              </a:ext>
            </a:extLst>
          </p:cNvPr>
          <p:cNvSpPr>
            <a:spLocks noGrp="1"/>
          </p:cNvSpPr>
          <p:nvPr>
            <p:ph type="ftr" sz="quarter" idx="11"/>
          </p:nvPr>
        </p:nvSpPr>
        <p:spPr/>
        <p:txBody>
          <a:bodyPr/>
          <a:lstStyle/>
          <a:p>
            <a:r>
              <a:rPr lang="en-US" dirty="0"/>
              <a:t>15</a:t>
            </a:r>
          </a:p>
        </p:txBody>
      </p:sp>
    </p:spTree>
    <p:extLst>
      <p:ext uri="{BB962C8B-B14F-4D97-AF65-F5344CB8AC3E}">
        <p14:creationId xmlns:p14="http://schemas.microsoft.com/office/powerpoint/2010/main" val="2992946409"/>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352DF6-5624-E01C-298C-4150FB0134DD}"/>
              </a:ext>
            </a:extLst>
          </p:cNvPr>
          <p:cNvSpPr txBox="1"/>
          <p:nvPr/>
        </p:nvSpPr>
        <p:spPr>
          <a:xfrm>
            <a:off x="107504" y="836712"/>
            <a:ext cx="6756787"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Login Page:-</a:t>
            </a:r>
          </a:p>
        </p:txBody>
      </p:sp>
      <p:sp>
        <p:nvSpPr>
          <p:cNvPr id="6" name="TextBox 5">
            <a:extLst>
              <a:ext uri="{FF2B5EF4-FFF2-40B4-BE49-F238E27FC236}">
                <a16:creationId xmlns:a16="http://schemas.microsoft.com/office/drawing/2014/main" id="{52757BCC-EA97-ACEE-65F3-6D2F271E308E}"/>
              </a:ext>
            </a:extLst>
          </p:cNvPr>
          <p:cNvSpPr txBox="1"/>
          <p:nvPr/>
        </p:nvSpPr>
        <p:spPr>
          <a:xfrm>
            <a:off x="1547664" y="836712"/>
            <a:ext cx="7596336" cy="70788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Login Page provides secure access via email login, social sign-ins, and password recovery options.</a:t>
            </a:r>
          </a:p>
        </p:txBody>
      </p:sp>
      <p:sp>
        <p:nvSpPr>
          <p:cNvPr id="10" name="TextBox 9">
            <a:extLst>
              <a:ext uri="{FF2B5EF4-FFF2-40B4-BE49-F238E27FC236}">
                <a16:creationId xmlns:a16="http://schemas.microsoft.com/office/drawing/2014/main" id="{A54A08DD-8807-B407-EC52-961E6181875E}"/>
              </a:ext>
            </a:extLst>
          </p:cNvPr>
          <p:cNvSpPr txBox="1"/>
          <p:nvPr/>
        </p:nvSpPr>
        <p:spPr>
          <a:xfrm>
            <a:off x="5652120" y="1394693"/>
            <a:ext cx="3888432" cy="3139321"/>
          </a:xfrm>
          <a:prstGeom prst="rect">
            <a:avLst/>
          </a:prstGeom>
          <a:noFill/>
        </p:spPr>
        <p:txBody>
          <a:bodyPr wrap="square">
            <a:spAutoFit/>
          </a:bodyPr>
          <a:lstStyle/>
          <a:p>
            <a:r>
              <a:rPr lang="en-US" sz="1600" b="1" dirty="0">
                <a:solidFill>
                  <a:srgbClr val="FF0000"/>
                </a:solidFill>
                <a:latin typeface="Google Sans"/>
              </a:rPr>
              <a:t>(</a:t>
            </a:r>
            <a:r>
              <a:rPr lang="en-US" sz="1600" b="1" i="0" dirty="0">
                <a:solidFill>
                  <a:srgbClr val="FF0000"/>
                </a:solidFill>
                <a:effectLst/>
                <a:latin typeface="Google Sans"/>
              </a:rPr>
              <a:t>HTML)    </a:t>
            </a:r>
          </a:p>
          <a:p>
            <a:endParaRPr lang="en-US" b="1" dirty="0">
              <a:solidFill>
                <a:srgbClr val="FF0000"/>
              </a:solidFill>
              <a:latin typeface="Google Sans"/>
            </a:endParaRPr>
          </a:p>
          <a:p>
            <a:endParaRPr lang="en-US" b="1" i="0" dirty="0">
              <a:solidFill>
                <a:srgbClr val="FF0000"/>
              </a:solidFill>
              <a:effectLst/>
              <a:latin typeface="Google Sans"/>
            </a:endParaRPr>
          </a:p>
          <a:p>
            <a:endParaRPr lang="en-US" b="1" dirty="0">
              <a:solidFill>
                <a:srgbClr val="FF0000"/>
              </a:solidFill>
              <a:latin typeface="Google Sans"/>
            </a:endParaRPr>
          </a:p>
          <a:p>
            <a:endParaRPr lang="en-US" b="1" i="0" dirty="0">
              <a:solidFill>
                <a:srgbClr val="FF0000"/>
              </a:solidFill>
              <a:effectLst/>
              <a:latin typeface="Google Sans"/>
            </a:endParaRPr>
          </a:p>
          <a:p>
            <a:endParaRPr lang="en-US" b="1" dirty="0">
              <a:solidFill>
                <a:srgbClr val="FF0000"/>
              </a:solidFill>
              <a:latin typeface="Google Sans"/>
            </a:endParaRPr>
          </a:p>
          <a:p>
            <a:endParaRPr lang="en-US" b="1" i="0" dirty="0">
              <a:solidFill>
                <a:srgbClr val="FF0000"/>
              </a:solidFill>
              <a:effectLst/>
              <a:latin typeface="Google Sans"/>
            </a:endParaRPr>
          </a:p>
          <a:p>
            <a:endParaRPr lang="en-US" b="1" dirty="0">
              <a:solidFill>
                <a:srgbClr val="FF0000"/>
              </a:solidFill>
              <a:latin typeface="Google Sans"/>
            </a:endParaRPr>
          </a:p>
          <a:p>
            <a:endParaRPr lang="en-US" b="1" i="0" dirty="0">
              <a:solidFill>
                <a:srgbClr val="FF0000"/>
              </a:solidFill>
              <a:effectLst/>
              <a:latin typeface="Google Sans"/>
            </a:endParaRPr>
          </a:p>
          <a:p>
            <a:r>
              <a:rPr lang="en-US" b="1" i="0" dirty="0">
                <a:solidFill>
                  <a:srgbClr val="FF0000"/>
                </a:solidFill>
                <a:effectLst/>
                <a:latin typeface="Google Sans"/>
              </a:rPr>
              <a:t>                                                                                           </a:t>
            </a:r>
            <a:r>
              <a:rPr lang="en-US" sz="1600" b="1" i="0" dirty="0">
                <a:solidFill>
                  <a:srgbClr val="FF0000"/>
                </a:solidFill>
                <a:effectLst/>
                <a:latin typeface="Google Sans"/>
              </a:rPr>
              <a:t>(</a:t>
            </a:r>
            <a:r>
              <a:rPr lang="en-US" sz="1600" b="1" dirty="0">
                <a:solidFill>
                  <a:srgbClr val="FF0000"/>
                </a:solidFill>
                <a:latin typeface="Google Sans"/>
              </a:rPr>
              <a:t>JAVASCRIPT</a:t>
            </a:r>
            <a:r>
              <a:rPr lang="en-US" b="1" i="0" dirty="0">
                <a:solidFill>
                  <a:srgbClr val="FF0000"/>
                </a:solidFill>
                <a:effectLst/>
                <a:latin typeface="Google Sans"/>
              </a:rPr>
              <a:t>)</a:t>
            </a:r>
            <a:endParaRPr lang="en-IN" b="1" dirty="0"/>
          </a:p>
        </p:txBody>
      </p:sp>
      <p:pic>
        <p:nvPicPr>
          <p:cNvPr id="12" name="Picture 11">
            <a:extLst>
              <a:ext uri="{FF2B5EF4-FFF2-40B4-BE49-F238E27FC236}">
                <a16:creationId xmlns:a16="http://schemas.microsoft.com/office/drawing/2014/main" id="{1ED07B2C-0AD6-E234-C1D4-D6C7107BD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1812887"/>
            <a:ext cx="4752528" cy="2408202"/>
          </a:xfrm>
          <a:prstGeom prst="rect">
            <a:avLst/>
          </a:prstGeom>
        </p:spPr>
      </p:pic>
      <p:pic>
        <p:nvPicPr>
          <p:cNvPr id="14" name="Picture 13">
            <a:extLst>
              <a:ext uri="{FF2B5EF4-FFF2-40B4-BE49-F238E27FC236}">
                <a16:creationId xmlns:a16="http://schemas.microsoft.com/office/drawing/2014/main" id="{DDBF7AED-EBF9-2895-DEC9-BC236F1BEA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4449797"/>
            <a:ext cx="4752528" cy="2219564"/>
          </a:xfrm>
          <a:prstGeom prst="rect">
            <a:avLst/>
          </a:prstGeom>
        </p:spPr>
      </p:pic>
      <p:sp>
        <p:nvSpPr>
          <p:cNvPr id="16" name="TextBox 15">
            <a:extLst>
              <a:ext uri="{FF2B5EF4-FFF2-40B4-BE49-F238E27FC236}">
                <a16:creationId xmlns:a16="http://schemas.microsoft.com/office/drawing/2014/main" id="{786F62A4-F61F-C320-8C3D-9BF5D907106C}"/>
              </a:ext>
            </a:extLst>
          </p:cNvPr>
          <p:cNvSpPr txBox="1"/>
          <p:nvPr/>
        </p:nvSpPr>
        <p:spPr>
          <a:xfrm>
            <a:off x="899592" y="1394693"/>
            <a:ext cx="6247828" cy="369332"/>
          </a:xfrm>
          <a:prstGeom prst="rect">
            <a:avLst/>
          </a:prstGeom>
          <a:noFill/>
        </p:spPr>
        <p:txBody>
          <a:bodyPr wrap="square">
            <a:spAutoFit/>
          </a:bodyPr>
          <a:lstStyle/>
          <a:p>
            <a:r>
              <a:rPr lang="en-IN" b="1" dirty="0">
                <a:solidFill>
                  <a:srgbClr val="FF0000"/>
                </a:solidFill>
                <a:latin typeface="+mj-lt"/>
                <a:cs typeface="Times New Roman" panose="02020603050405020304" pitchFamily="18" charset="0"/>
              </a:rPr>
              <a:t>(Output)</a:t>
            </a:r>
            <a:endParaRPr lang="en-IN" b="1" dirty="0"/>
          </a:p>
        </p:txBody>
      </p:sp>
      <p:pic>
        <p:nvPicPr>
          <p:cNvPr id="18" name="Picture 17">
            <a:extLst>
              <a:ext uri="{FF2B5EF4-FFF2-40B4-BE49-F238E27FC236}">
                <a16:creationId xmlns:a16="http://schemas.microsoft.com/office/drawing/2014/main" id="{17DE478D-C4C6-FA20-2B56-49E873765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812887"/>
            <a:ext cx="3960440" cy="4856474"/>
          </a:xfrm>
          <a:prstGeom prst="rect">
            <a:avLst/>
          </a:prstGeom>
        </p:spPr>
      </p:pic>
      <p:sp>
        <p:nvSpPr>
          <p:cNvPr id="2" name="Footer Placeholder 1">
            <a:extLst>
              <a:ext uri="{FF2B5EF4-FFF2-40B4-BE49-F238E27FC236}">
                <a16:creationId xmlns:a16="http://schemas.microsoft.com/office/drawing/2014/main" id="{77E2E564-C48E-900E-11CE-A19EE93D542E}"/>
              </a:ext>
            </a:extLst>
          </p:cNvPr>
          <p:cNvSpPr>
            <a:spLocks noGrp="1"/>
          </p:cNvSpPr>
          <p:nvPr>
            <p:ph type="ftr" sz="quarter" idx="11"/>
          </p:nvPr>
        </p:nvSpPr>
        <p:spPr/>
        <p:txBody>
          <a:bodyPr/>
          <a:lstStyle/>
          <a:p>
            <a:r>
              <a:rPr lang="en-US" dirty="0"/>
              <a:t>16</a:t>
            </a:r>
          </a:p>
        </p:txBody>
      </p:sp>
    </p:spTree>
    <p:extLst>
      <p:ext uri="{BB962C8B-B14F-4D97-AF65-F5344CB8AC3E}">
        <p14:creationId xmlns:p14="http://schemas.microsoft.com/office/powerpoint/2010/main" val="1412327211"/>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8FB85-0C2B-B5DD-C981-973D1991210F}"/>
              </a:ext>
            </a:extLst>
          </p:cNvPr>
          <p:cNvSpPr txBox="1"/>
          <p:nvPr/>
        </p:nvSpPr>
        <p:spPr>
          <a:xfrm>
            <a:off x="0" y="764704"/>
            <a:ext cx="6864291"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About Us:-</a:t>
            </a:r>
          </a:p>
        </p:txBody>
      </p:sp>
      <p:sp>
        <p:nvSpPr>
          <p:cNvPr id="5" name="TextBox 4">
            <a:extLst>
              <a:ext uri="{FF2B5EF4-FFF2-40B4-BE49-F238E27FC236}">
                <a16:creationId xmlns:a16="http://schemas.microsoft.com/office/drawing/2014/main" id="{37490223-3DE2-2086-7D99-3B4AA168F075}"/>
              </a:ext>
            </a:extLst>
          </p:cNvPr>
          <p:cNvSpPr txBox="1"/>
          <p:nvPr/>
        </p:nvSpPr>
        <p:spPr>
          <a:xfrm>
            <a:off x="1187624" y="764704"/>
            <a:ext cx="7956376" cy="1015663"/>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About Us page provides information about Recipe Finder, its features, mission, and commitment to being a trusted platform for. discovering and saving recipes</a:t>
            </a:r>
          </a:p>
        </p:txBody>
      </p:sp>
      <p:sp>
        <p:nvSpPr>
          <p:cNvPr id="7" name="TextBox 6">
            <a:extLst>
              <a:ext uri="{FF2B5EF4-FFF2-40B4-BE49-F238E27FC236}">
                <a16:creationId xmlns:a16="http://schemas.microsoft.com/office/drawing/2014/main" id="{AE40ED20-8A0C-3019-0889-49DFE937EC78}"/>
              </a:ext>
            </a:extLst>
          </p:cNvPr>
          <p:cNvSpPr txBox="1"/>
          <p:nvPr/>
        </p:nvSpPr>
        <p:spPr>
          <a:xfrm>
            <a:off x="349883" y="1595701"/>
            <a:ext cx="8444234" cy="369332"/>
          </a:xfrm>
          <a:prstGeom prst="rect">
            <a:avLst/>
          </a:prstGeom>
          <a:noFill/>
        </p:spPr>
        <p:txBody>
          <a:bodyPr wrap="square">
            <a:spAutoFit/>
          </a:bodyPr>
          <a:lstStyle/>
          <a:p>
            <a:r>
              <a:rPr lang="en-US" b="1" dirty="0">
                <a:solidFill>
                  <a:srgbClr val="FF0000"/>
                </a:solidFill>
                <a:latin typeface="Google Sans"/>
              </a:rPr>
              <a:t>        (</a:t>
            </a:r>
            <a:r>
              <a:rPr lang="en-US" b="1" i="0" dirty="0">
                <a:solidFill>
                  <a:srgbClr val="FF0000"/>
                </a:solidFill>
                <a:effectLst/>
                <a:latin typeface="Google Sans"/>
              </a:rPr>
              <a:t>HTML)                                                                                     (OUTPUT)</a:t>
            </a:r>
            <a:endParaRPr lang="en-IN" dirty="0"/>
          </a:p>
        </p:txBody>
      </p:sp>
      <p:pic>
        <p:nvPicPr>
          <p:cNvPr id="9" name="Picture 8">
            <a:extLst>
              <a:ext uri="{FF2B5EF4-FFF2-40B4-BE49-F238E27FC236}">
                <a16:creationId xmlns:a16="http://schemas.microsoft.com/office/drawing/2014/main" id="{FA52D64D-E044-C32D-AB69-4BBE801EBB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630" y="1924385"/>
            <a:ext cx="4320480" cy="4744976"/>
          </a:xfrm>
          <a:prstGeom prst="rect">
            <a:avLst/>
          </a:prstGeom>
        </p:spPr>
      </p:pic>
      <p:pic>
        <p:nvPicPr>
          <p:cNvPr id="11" name="Picture 10">
            <a:extLst>
              <a:ext uri="{FF2B5EF4-FFF2-40B4-BE49-F238E27FC236}">
                <a16:creationId xmlns:a16="http://schemas.microsoft.com/office/drawing/2014/main" id="{6C637418-BE60-77A7-AEF5-B1DA7D24C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924385"/>
            <a:ext cx="4123754" cy="4600958"/>
          </a:xfrm>
          <a:prstGeom prst="rect">
            <a:avLst/>
          </a:prstGeom>
        </p:spPr>
      </p:pic>
      <p:sp>
        <p:nvSpPr>
          <p:cNvPr id="2" name="Footer Placeholder 1">
            <a:extLst>
              <a:ext uri="{FF2B5EF4-FFF2-40B4-BE49-F238E27FC236}">
                <a16:creationId xmlns:a16="http://schemas.microsoft.com/office/drawing/2014/main" id="{36886D0F-2356-E876-D654-9EE54BF24A5C}"/>
              </a:ext>
            </a:extLst>
          </p:cNvPr>
          <p:cNvSpPr>
            <a:spLocks noGrp="1"/>
          </p:cNvSpPr>
          <p:nvPr>
            <p:ph type="ftr" sz="quarter" idx="11"/>
          </p:nvPr>
        </p:nvSpPr>
        <p:spPr/>
        <p:txBody>
          <a:bodyPr/>
          <a:lstStyle/>
          <a:p>
            <a:r>
              <a:rPr lang="en-US" dirty="0"/>
              <a:t>17</a:t>
            </a:r>
          </a:p>
        </p:txBody>
      </p:sp>
    </p:spTree>
    <p:extLst>
      <p:ext uri="{BB962C8B-B14F-4D97-AF65-F5344CB8AC3E}">
        <p14:creationId xmlns:p14="http://schemas.microsoft.com/office/powerpoint/2010/main" val="4175670566"/>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A0458-7270-FBD4-8636-FCA42D8CA56C}"/>
              </a:ext>
            </a:extLst>
          </p:cNvPr>
          <p:cNvSpPr txBox="1"/>
          <p:nvPr/>
        </p:nvSpPr>
        <p:spPr>
          <a:xfrm>
            <a:off x="179512" y="836712"/>
            <a:ext cx="6684779" cy="369332"/>
          </a:xfrm>
          <a:prstGeom prst="rect">
            <a:avLst/>
          </a:prstGeom>
          <a:noFill/>
        </p:spPr>
        <p:txBody>
          <a:bodyPr wrap="square">
            <a:spAutoFit/>
          </a:bodyPr>
          <a:lstStyle/>
          <a:p>
            <a:r>
              <a:rPr lang="en-US" b="1" i="0" dirty="0">
                <a:solidFill>
                  <a:srgbClr val="FF0000"/>
                </a:solidFill>
                <a:effectLst/>
                <a:latin typeface="Google Sans"/>
              </a:rPr>
              <a:t>(OUTPUT)</a:t>
            </a:r>
            <a:endParaRPr lang="en-IN" dirty="0"/>
          </a:p>
        </p:txBody>
      </p:sp>
      <p:pic>
        <p:nvPicPr>
          <p:cNvPr id="5" name="Picture 4">
            <a:extLst>
              <a:ext uri="{FF2B5EF4-FFF2-40B4-BE49-F238E27FC236}">
                <a16:creationId xmlns:a16="http://schemas.microsoft.com/office/drawing/2014/main" id="{91446674-D11B-5796-0814-0985A38C5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1206044"/>
            <a:ext cx="4464495" cy="5319300"/>
          </a:xfrm>
          <a:prstGeom prst="rect">
            <a:avLst/>
          </a:prstGeom>
        </p:spPr>
      </p:pic>
      <p:pic>
        <p:nvPicPr>
          <p:cNvPr id="7" name="Picture 6">
            <a:extLst>
              <a:ext uri="{FF2B5EF4-FFF2-40B4-BE49-F238E27FC236}">
                <a16:creationId xmlns:a16="http://schemas.microsoft.com/office/drawing/2014/main" id="{8E238D84-B054-DCB4-D593-A72DF4571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7" y="1206044"/>
            <a:ext cx="4228530" cy="5319300"/>
          </a:xfrm>
          <a:prstGeom prst="rect">
            <a:avLst/>
          </a:prstGeom>
        </p:spPr>
      </p:pic>
      <p:sp>
        <p:nvSpPr>
          <p:cNvPr id="2" name="Footer Placeholder 1">
            <a:extLst>
              <a:ext uri="{FF2B5EF4-FFF2-40B4-BE49-F238E27FC236}">
                <a16:creationId xmlns:a16="http://schemas.microsoft.com/office/drawing/2014/main" id="{8DB43028-AD24-DC5B-2C86-933DC9286DFE}"/>
              </a:ext>
            </a:extLst>
          </p:cNvPr>
          <p:cNvSpPr>
            <a:spLocks noGrp="1"/>
          </p:cNvSpPr>
          <p:nvPr>
            <p:ph type="ftr" sz="quarter" idx="11"/>
          </p:nvPr>
        </p:nvSpPr>
        <p:spPr/>
        <p:txBody>
          <a:bodyPr/>
          <a:lstStyle/>
          <a:p>
            <a:r>
              <a:rPr lang="en-US" dirty="0"/>
              <a:t>18</a:t>
            </a:r>
          </a:p>
        </p:txBody>
      </p:sp>
    </p:spTree>
    <p:extLst>
      <p:ext uri="{BB962C8B-B14F-4D97-AF65-F5344CB8AC3E}">
        <p14:creationId xmlns:p14="http://schemas.microsoft.com/office/powerpoint/2010/main" val="3504940547"/>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BB5E6-4AE4-3595-26CD-18967B0C7C0F}"/>
              </a:ext>
            </a:extLst>
          </p:cNvPr>
          <p:cNvPicPr>
            <a:picLocks noChangeAspect="1"/>
          </p:cNvPicPr>
          <p:nvPr/>
        </p:nvPicPr>
        <p:blipFill>
          <a:blip r:embed="rId2"/>
          <a:stretch>
            <a:fillRect/>
          </a:stretch>
        </p:blipFill>
        <p:spPr>
          <a:xfrm>
            <a:off x="107505" y="1700808"/>
            <a:ext cx="4320479" cy="4824536"/>
          </a:xfrm>
          <a:prstGeom prst="rect">
            <a:avLst/>
          </a:prstGeom>
        </p:spPr>
      </p:pic>
      <p:pic>
        <p:nvPicPr>
          <p:cNvPr id="5" name="Picture 4">
            <a:extLst>
              <a:ext uri="{FF2B5EF4-FFF2-40B4-BE49-F238E27FC236}">
                <a16:creationId xmlns:a16="http://schemas.microsoft.com/office/drawing/2014/main" id="{E65B8632-0035-CF60-A14A-09B3B8ADD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7951" y="1700808"/>
            <a:ext cx="4464495" cy="2045834"/>
          </a:xfrm>
          <a:prstGeom prst="rect">
            <a:avLst/>
          </a:prstGeom>
        </p:spPr>
      </p:pic>
      <p:pic>
        <p:nvPicPr>
          <p:cNvPr id="7" name="Picture 6">
            <a:extLst>
              <a:ext uri="{FF2B5EF4-FFF2-40B4-BE49-F238E27FC236}">
                <a16:creationId xmlns:a16="http://schemas.microsoft.com/office/drawing/2014/main" id="{B4225262-228A-69FA-C86E-A9B9F451CB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3861048"/>
            <a:ext cx="4464495" cy="2664296"/>
          </a:xfrm>
          <a:prstGeom prst="rect">
            <a:avLst/>
          </a:prstGeom>
        </p:spPr>
      </p:pic>
      <p:sp>
        <p:nvSpPr>
          <p:cNvPr id="9" name="TextBox 8">
            <a:extLst>
              <a:ext uri="{FF2B5EF4-FFF2-40B4-BE49-F238E27FC236}">
                <a16:creationId xmlns:a16="http://schemas.microsoft.com/office/drawing/2014/main" id="{B3F0D5EC-CBDB-5827-02B7-81DDE1922A73}"/>
              </a:ext>
            </a:extLst>
          </p:cNvPr>
          <p:cNvSpPr txBox="1"/>
          <p:nvPr/>
        </p:nvSpPr>
        <p:spPr>
          <a:xfrm>
            <a:off x="179512" y="764704"/>
            <a:ext cx="668832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Share option</a:t>
            </a:r>
            <a:r>
              <a:rPr lang="en-IN" sz="2000" b="1" u="sng" dirty="0"/>
              <a:t>:-</a:t>
            </a:r>
          </a:p>
        </p:txBody>
      </p:sp>
      <p:sp>
        <p:nvSpPr>
          <p:cNvPr id="4" name="TextBox 3">
            <a:extLst>
              <a:ext uri="{FF2B5EF4-FFF2-40B4-BE49-F238E27FC236}">
                <a16:creationId xmlns:a16="http://schemas.microsoft.com/office/drawing/2014/main" id="{3718CEAF-6AA5-982E-5618-77DAE59B34ED}"/>
              </a:ext>
            </a:extLst>
          </p:cNvPr>
          <p:cNvSpPr txBox="1"/>
          <p:nvPr/>
        </p:nvSpPr>
        <p:spPr>
          <a:xfrm>
            <a:off x="1907704" y="764704"/>
            <a:ext cx="7236296" cy="1015663"/>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The Share Option empowers users to seamlessly distribute recipes across platforms such as WhatsApp and email, fostering effortless connectivity and culinary inspiration sharing</a:t>
            </a:r>
            <a:r>
              <a:rPr lang="en-IN" dirty="0"/>
              <a:t>.</a:t>
            </a:r>
          </a:p>
        </p:txBody>
      </p:sp>
      <p:sp>
        <p:nvSpPr>
          <p:cNvPr id="6" name="Footer Placeholder 5">
            <a:extLst>
              <a:ext uri="{FF2B5EF4-FFF2-40B4-BE49-F238E27FC236}">
                <a16:creationId xmlns:a16="http://schemas.microsoft.com/office/drawing/2014/main" id="{EDDD3170-8373-1879-F95A-BC241CA48CC5}"/>
              </a:ext>
            </a:extLst>
          </p:cNvPr>
          <p:cNvSpPr>
            <a:spLocks noGrp="1"/>
          </p:cNvSpPr>
          <p:nvPr>
            <p:ph type="ftr" sz="quarter" idx="11"/>
          </p:nvPr>
        </p:nvSpPr>
        <p:spPr/>
        <p:txBody>
          <a:bodyPr/>
          <a:lstStyle/>
          <a:p>
            <a:r>
              <a:rPr lang="en-US" dirty="0"/>
              <a:t>19</a:t>
            </a:r>
          </a:p>
        </p:txBody>
      </p:sp>
    </p:spTree>
    <p:extLst>
      <p:ext uri="{BB962C8B-B14F-4D97-AF65-F5344CB8AC3E}">
        <p14:creationId xmlns:p14="http://schemas.microsoft.com/office/powerpoint/2010/main" val="3865390543"/>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7465"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a:t>
            </a:r>
            <a:endParaRPr lang="en-US" b="1" dirty="0">
              <a:latin typeface="Times New Roman" pitchFamily="18" charset="0"/>
              <a:cs typeface="Times New Roman" pitchFamily="18" charset="0"/>
            </a:endParaRPr>
          </a:p>
        </p:txBody>
      </p:sp>
      <p:sp>
        <p:nvSpPr>
          <p:cNvPr id="3" name="TextBox 2"/>
          <p:cNvSpPr txBox="1"/>
          <p:nvPr/>
        </p:nvSpPr>
        <p:spPr>
          <a:xfrm>
            <a:off x="395536" y="1287244"/>
            <a:ext cx="5256584" cy="5570756"/>
          </a:xfrm>
          <a:prstGeom prst="rect">
            <a:avLst/>
          </a:prstGeom>
          <a:noFill/>
        </p:spPr>
        <p:txBody>
          <a:bodyPr wrap="square" rtlCol="0">
            <a:spAutoFit/>
          </a:bodyPr>
          <a:lstStyle/>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INTRODUCTION</a:t>
            </a:r>
          </a:p>
          <a:p>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PROBLEM STATEMENT</a:t>
            </a:r>
          </a:p>
          <a:p>
            <a:pPr marL="457200" indent="-457200">
              <a:buFont typeface="Wingdings" panose="05000000000000000000" pitchFamily="2" charset="2"/>
              <a:buChar char="q"/>
            </a:pPr>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TECHNICAL DETAILS</a:t>
            </a:r>
          </a:p>
          <a:p>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KEY FEATURES</a:t>
            </a:r>
          </a:p>
          <a:p>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PROJECT HIGHLIGHTS</a:t>
            </a:r>
          </a:p>
          <a:p>
            <a:pPr marL="457200" indent="-457200">
              <a:buFont typeface="Wingdings" panose="05000000000000000000" pitchFamily="2" charset="2"/>
              <a:buChar char="q"/>
            </a:pPr>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BONUS FEATURES</a:t>
            </a:r>
          </a:p>
          <a:p>
            <a:pPr marL="457200" indent="-457200">
              <a:buFont typeface="Wingdings" panose="05000000000000000000" pitchFamily="2" charset="2"/>
              <a:buChar char="q"/>
            </a:pPr>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CONCLUSION</a:t>
            </a:r>
          </a:p>
          <a:p>
            <a:pPr marL="457200" indent="-457200">
              <a:buFont typeface="Wingdings" panose="05000000000000000000" pitchFamily="2" charset="2"/>
              <a:buChar char="q"/>
            </a:pPr>
            <a:endPar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pPr marL="457200" indent="-457200">
              <a:buFont typeface="Wingdings" panose="05000000000000000000" pitchFamily="2" charset="2"/>
              <a:buChar char="q"/>
            </a:pPr>
            <a:r>
              <a:rPr lang="en-US" sz="2000" dirty="0">
                <a:ln w="0"/>
                <a:effectLst>
                  <a:outerShdw blurRad="38100" dist="19050" dir="2700000" algn="tl" rotWithShape="0">
                    <a:schemeClr val="dk1">
                      <a:alpha val="40000"/>
                    </a:schemeClr>
                  </a:outerShdw>
                </a:effectLst>
                <a:latin typeface="Times New Roman" pitchFamily="18" charset="0"/>
                <a:cs typeface="Times New Roman" pitchFamily="18" charset="0"/>
              </a:rPr>
              <a:t>REFERENCE/LINKS USED</a:t>
            </a:r>
          </a:p>
          <a:p>
            <a:endParaRPr lang="en-US" sz="2800" dirty="0">
              <a:ln w="0"/>
              <a:effectLst>
                <a:outerShdw blurRad="38100" dist="19050" dir="2700000" algn="tl" rotWithShape="0">
                  <a:schemeClr val="dk1">
                    <a:alpha val="40000"/>
                  </a:schemeClr>
                </a:outerShdw>
              </a:effectLst>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5E12AE70-07BE-C3C9-2771-9EFF6EA7BD83}"/>
              </a:ext>
            </a:extLst>
          </p:cNvPr>
          <p:cNvSpPr txBox="1"/>
          <p:nvPr/>
        </p:nvSpPr>
        <p:spPr>
          <a:xfrm>
            <a:off x="-540568" y="1916832"/>
            <a:ext cx="184731" cy="369332"/>
          </a:xfrm>
          <a:prstGeom prst="rect">
            <a:avLst/>
          </a:prstGeom>
          <a:noFill/>
        </p:spPr>
        <p:txBody>
          <a:bodyPr wrap="none" rtlCol="0">
            <a:spAutoFit/>
          </a:bodyPr>
          <a:lstStyle/>
          <a:p>
            <a:endParaRPr lang="en-IN" dirty="0"/>
          </a:p>
        </p:txBody>
      </p:sp>
      <p:sp>
        <p:nvSpPr>
          <p:cNvPr id="4" name="Footer Placeholder 3">
            <a:extLst>
              <a:ext uri="{FF2B5EF4-FFF2-40B4-BE49-F238E27FC236}">
                <a16:creationId xmlns:a16="http://schemas.microsoft.com/office/drawing/2014/main" id="{CFBAAD38-97AC-13D6-BC8B-1E4E10ECFF4E}"/>
              </a:ext>
            </a:extLst>
          </p:cNvPr>
          <p:cNvSpPr>
            <a:spLocks noGrp="1"/>
          </p:cNvSpPr>
          <p:nvPr>
            <p:ph type="ftr" sz="quarter" idx="11"/>
          </p:nvPr>
        </p:nvSpPr>
        <p:spPr/>
        <p:txBody>
          <a:bodyPr/>
          <a:lstStyle/>
          <a:p>
            <a:r>
              <a:rPr lang="en-US" dirty="0"/>
              <a:t>2</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ircle(in)">
                                      <p:cBhvr>
                                        <p:cTn id="13" dur="2000"/>
                                        <p:tgtEl>
                                          <p:spTgt spid="3">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circle(in)">
                                      <p:cBhvr>
                                        <p:cTn id="16" dur="2000"/>
                                        <p:tgtEl>
                                          <p:spTgt spid="3">
                                            <p:txEl>
                                              <p:pRg st="6" end="6"/>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circle(in)">
                                      <p:cBhvr>
                                        <p:cTn id="19" dur="2000"/>
                                        <p:tgtEl>
                                          <p:spTgt spid="3">
                                            <p:txEl>
                                              <p:pRg st="8" end="8"/>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circle(in)">
                                      <p:cBhvr>
                                        <p:cTn id="22" dur="2000"/>
                                        <p:tgtEl>
                                          <p:spTgt spid="3">
                                            <p:txEl>
                                              <p:pRg st="10" end="10"/>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circle(in)">
                                      <p:cBhvr>
                                        <p:cTn id="25" dur="2000"/>
                                        <p:tgtEl>
                                          <p:spTgt spid="3">
                                            <p:txEl>
                                              <p:pRg st="12" end="12"/>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14" end="14"/>
                                            </p:txEl>
                                          </p:spTgt>
                                        </p:tgtEl>
                                        <p:attrNameLst>
                                          <p:attrName>style.visibility</p:attrName>
                                        </p:attrNameLst>
                                      </p:cBhvr>
                                      <p:to>
                                        <p:strVal val="visible"/>
                                      </p:to>
                                    </p:set>
                                    <p:animEffect transition="in" filter="circle(in)">
                                      <p:cBhvr>
                                        <p:cTn id="28" dur="2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58178-E97E-6B0D-D97D-5179B274BF26}"/>
              </a:ext>
            </a:extLst>
          </p:cNvPr>
          <p:cNvSpPr txBox="1"/>
          <p:nvPr/>
        </p:nvSpPr>
        <p:spPr>
          <a:xfrm>
            <a:off x="75712" y="803518"/>
            <a:ext cx="6832336" cy="400110"/>
          </a:xfrm>
          <a:prstGeom prst="rect">
            <a:avLst/>
          </a:prstGeom>
          <a:noFill/>
        </p:spPr>
        <p:txBody>
          <a:bodyPr wrap="square">
            <a:spAutoFit/>
          </a:bodyPr>
          <a:lstStyle/>
          <a:p>
            <a:r>
              <a:rPr lang="en-IN" sz="2000" b="1" u="sng">
                <a:latin typeface="Times New Roman" panose="02020603050405020304" pitchFamily="18" charset="0"/>
                <a:cs typeface="Times New Roman" panose="02020603050405020304" pitchFamily="18" charset="0"/>
              </a:rPr>
              <a:t>Recipes</a:t>
            </a:r>
            <a:r>
              <a:rPr lang="en-IN" sz="2000" b="1">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0A0DDA-798A-9845-C005-04C14D8783F2}"/>
              </a:ext>
            </a:extLst>
          </p:cNvPr>
          <p:cNvPicPr>
            <a:picLocks noChangeAspect="1"/>
          </p:cNvPicPr>
          <p:nvPr/>
        </p:nvPicPr>
        <p:blipFill>
          <a:blip r:embed="rId2">
            <a:extLst>
              <a:ext uri="{28A0092B-C50C-407E-A947-70E740481C1C}">
                <a14:useLocalDpi xmlns:a14="http://schemas.microsoft.com/office/drawing/2010/main" val="0"/>
              </a:ext>
            </a:extLst>
          </a:blip>
          <a:srcRect l="11112" r="20000" b="13456"/>
          <a:stretch/>
        </p:blipFill>
        <p:spPr>
          <a:xfrm>
            <a:off x="3563888" y="4262426"/>
            <a:ext cx="5328592" cy="2334926"/>
          </a:xfrm>
          <a:prstGeom prst="rect">
            <a:avLst/>
          </a:prstGeom>
        </p:spPr>
      </p:pic>
      <p:pic>
        <p:nvPicPr>
          <p:cNvPr id="7" name="Picture 6">
            <a:extLst>
              <a:ext uri="{FF2B5EF4-FFF2-40B4-BE49-F238E27FC236}">
                <a16:creationId xmlns:a16="http://schemas.microsoft.com/office/drawing/2014/main" id="{C0D55780-E9E5-629A-6D65-BF4687957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556792"/>
            <a:ext cx="5400600" cy="2798912"/>
          </a:xfrm>
          <a:prstGeom prst="rect">
            <a:avLst/>
          </a:prstGeom>
        </p:spPr>
      </p:pic>
      <p:pic>
        <p:nvPicPr>
          <p:cNvPr id="9" name="Picture 8">
            <a:extLst>
              <a:ext uri="{FF2B5EF4-FFF2-40B4-BE49-F238E27FC236}">
                <a16:creationId xmlns:a16="http://schemas.microsoft.com/office/drawing/2014/main" id="{68A62019-A1A8-7A82-26E8-9159F4768996}"/>
              </a:ext>
            </a:extLst>
          </p:cNvPr>
          <p:cNvPicPr>
            <a:picLocks noChangeAspect="1"/>
          </p:cNvPicPr>
          <p:nvPr/>
        </p:nvPicPr>
        <p:blipFill>
          <a:blip r:embed="rId4"/>
          <a:stretch>
            <a:fillRect/>
          </a:stretch>
        </p:blipFill>
        <p:spPr>
          <a:xfrm>
            <a:off x="0" y="1556792"/>
            <a:ext cx="3419872" cy="5040560"/>
          </a:xfrm>
          <a:prstGeom prst="rect">
            <a:avLst/>
          </a:prstGeom>
        </p:spPr>
      </p:pic>
      <p:sp>
        <p:nvSpPr>
          <p:cNvPr id="4" name="TextBox 3">
            <a:extLst>
              <a:ext uri="{FF2B5EF4-FFF2-40B4-BE49-F238E27FC236}">
                <a16:creationId xmlns:a16="http://schemas.microsoft.com/office/drawing/2014/main" id="{707D7DC0-DA82-9417-FD27-8FE89CFC6E2A}"/>
              </a:ext>
            </a:extLst>
          </p:cNvPr>
          <p:cNvSpPr txBox="1"/>
          <p:nvPr/>
        </p:nvSpPr>
        <p:spPr>
          <a:xfrm>
            <a:off x="1187624" y="803518"/>
            <a:ext cx="8064896" cy="70788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Ingredients and Procedure feature provides a clear list of ingredients and step-by-step instructions for easy cooking.</a:t>
            </a:r>
          </a:p>
        </p:txBody>
      </p:sp>
      <p:sp>
        <p:nvSpPr>
          <p:cNvPr id="6" name="Footer Placeholder 5">
            <a:extLst>
              <a:ext uri="{FF2B5EF4-FFF2-40B4-BE49-F238E27FC236}">
                <a16:creationId xmlns:a16="http://schemas.microsoft.com/office/drawing/2014/main" id="{FD65B904-D657-9B15-1B88-B6F73F8C6C50}"/>
              </a:ext>
            </a:extLst>
          </p:cNvPr>
          <p:cNvSpPr>
            <a:spLocks noGrp="1"/>
          </p:cNvSpPr>
          <p:nvPr>
            <p:ph type="ftr" sz="quarter" idx="11"/>
          </p:nvPr>
        </p:nvSpPr>
        <p:spPr/>
        <p:txBody>
          <a:bodyPr/>
          <a:lstStyle/>
          <a:p>
            <a:r>
              <a:rPr lang="en-US" dirty="0"/>
              <a:t>20</a:t>
            </a:r>
          </a:p>
        </p:txBody>
      </p:sp>
    </p:spTree>
    <p:extLst>
      <p:ext uri="{BB962C8B-B14F-4D97-AF65-F5344CB8AC3E}">
        <p14:creationId xmlns:p14="http://schemas.microsoft.com/office/powerpoint/2010/main" val="1813139230"/>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385DD4-9964-E027-74E4-9052CF4CCDAE}"/>
              </a:ext>
            </a:extLst>
          </p:cNvPr>
          <p:cNvSpPr txBox="1"/>
          <p:nvPr/>
        </p:nvSpPr>
        <p:spPr>
          <a:xfrm>
            <a:off x="107504" y="764704"/>
            <a:ext cx="6760328" cy="400110"/>
          </a:xfrm>
          <a:prstGeom prst="rect">
            <a:avLst/>
          </a:prstGeom>
          <a:noFill/>
        </p:spPr>
        <p:txBody>
          <a:bodyPr wrap="square">
            <a:spAutoFit/>
          </a:bodyPr>
          <a:lstStyle/>
          <a:p>
            <a:r>
              <a:rPr lang="en-IN" sz="2000" b="1" u="sng">
                <a:latin typeface="Times New Roman" panose="02020603050405020304" pitchFamily="18" charset="0"/>
                <a:cs typeface="Times New Roman" panose="02020603050405020304" pitchFamily="18" charset="0"/>
              </a:rPr>
              <a:t>Shopping List :-</a:t>
            </a:r>
            <a:endParaRPr lang="en-IN" sz="20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C78F8F-2A22-7EF7-3349-DFEB81D31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6" y="1688034"/>
            <a:ext cx="4176463" cy="4909318"/>
          </a:xfrm>
          <a:prstGeom prst="rect">
            <a:avLst/>
          </a:prstGeom>
        </p:spPr>
      </p:pic>
      <p:pic>
        <p:nvPicPr>
          <p:cNvPr id="7" name="Picture 6">
            <a:extLst>
              <a:ext uri="{FF2B5EF4-FFF2-40B4-BE49-F238E27FC236}">
                <a16:creationId xmlns:a16="http://schemas.microsoft.com/office/drawing/2014/main" id="{A19DCBC2-678F-6DFC-69CF-9B19E76964BA}"/>
              </a:ext>
            </a:extLst>
          </p:cNvPr>
          <p:cNvPicPr>
            <a:picLocks noChangeAspect="1"/>
          </p:cNvPicPr>
          <p:nvPr/>
        </p:nvPicPr>
        <p:blipFill>
          <a:blip r:embed="rId3"/>
          <a:stretch>
            <a:fillRect/>
          </a:stretch>
        </p:blipFill>
        <p:spPr>
          <a:xfrm>
            <a:off x="4355976" y="1688034"/>
            <a:ext cx="4743778" cy="4909318"/>
          </a:xfrm>
          <a:prstGeom prst="rect">
            <a:avLst/>
          </a:prstGeom>
        </p:spPr>
      </p:pic>
      <p:sp>
        <p:nvSpPr>
          <p:cNvPr id="4" name="TextBox 3">
            <a:extLst>
              <a:ext uri="{FF2B5EF4-FFF2-40B4-BE49-F238E27FC236}">
                <a16:creationId xmlns:a16="http://schemas.microsoft.com/office/drawing/2014/main" id="{4D4F66CD-21AB-9B41-02E4-F957953D7A0C}"/>
              </a:ext>
            </a:extLst>
          </p:cNvPr>
          <p:cNvSpPr txBox="1"/>
          <p:nvPr/>
        </p:nvSpPr>
        <p:spPr>
          <a:xfrm>
            <a:off x="1907704" y="764704"/>
            <a:ext cx="7416824" cy="1015663"/>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Shopping List Generator simplifies meal preparation by creating a detailed list of ingredients required for selected recipes, ensuring users have everything they need at their fingertips.</a:t>
            </a:r>
          </a:p>
        </p:txBody>
      </p:sp>
      <p:sp>
        <p:nvSpPr>
          <p:cNvPr id="6" name="Footer Placeholder 5">
            <a:extLst>
              <a:ext uri="{FF2B5EF4-FFF2-40B4-BE49-F238E27FC236}">
                <a16:creationId xmlns:a16="http://schemas.microsoft.com/office/drawing/2014/main" id="{2A62DB08-3007-804E-CD49-1817E89C2AEF}"/>
              </a:ext>
            </a:extLst>
          </p:cNvPr>
          <p:cNvSpPr>
            <a:spLocks noGrp="1"/>
          </p:cNvSpPr>
          <p:nvPr>
            <p:ph type="ftr" sz="quarter" idx="11"/>
          </p:nvPr>
        </p:nvSpPr>
        <p:spPr/>
        <p:txBody>
          <a:bodyPr/>
          <a:lstStyle/>
          <a:p>
            <a:r>
              <a:rPr lang="en-US" dirty="0"/>
              <a:t>21</a:t>
            </a:r>
          </a:p>
        </p:txBody>
      </p:sp>
    </p:spTree>
    <p:extLst>
      <p:ext uri="{BB962C8B-B14F-4D97-AF65-F5344CB8AC3E}">
        <p14:creationId xmlns:p14="http://schemas.microsoft.com/office/powerpoint/2010/main" val="2636400536"/>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D8FF9-D891-0226-068D-D77402DAA95A}"/>
              </a:ext>
            </a:extLst>
          </p:cNvPr>
          <p:cNvPicPr>
            <a:picLocks noChangeAspect="1"/>
          </p:cNvPicPr>
          <p:nvPr/>
        </p:nvPicPr>
        <p:blipFill>
          <a:blip r:embed="rId2"/>
          <a:stretch>
            <a:fillRect/>
          </a:stretch>
        </p:blipFill>
        <p:spPr>
          <a:xfrm>
            <a:off x="179512" y="1124744"/>
            <a:ext cx="4104456" cy="5544616"/>
          </a:xfrm>
          <a:prstGeom prst="rect">
            <a:avLst/>
          </a:prstGeom>
        </p:spPr>
      </p:pic>
      <p:pic>
        <p:nvPicPr>
          <p:cNvPr id="5" name="Picture 4">
            <a:extLst>
              <a:ext uri="{FF2B5EF4-FFF2-40B4-BE49-F238E27FC236}">
                <a16:creationId xmlns:a16="http://schemas.microsoft.com/office/drawing/2014/main" id="{9CE4369F-C7FC-964D-015C-7A936AC5DA9F}"/>
              </a:ext>
            </a:extLst>
          </p:cNvPr>
          <p:cNvPicPr>
            <a:picLocks noChangeAspect="1"/>
          </p:cNvPicPr>
          <p:nvPr/>
        </p:nvPicPr>
        <p:blipFill>
          <a:blip r:embed="rId3"/>
          <a:stretch>
            <a:fillRect/>
          </a:stretch>
        </p:blipFill>
        <p:spPr>
          <a:xfrm>
            <a:off x="4355976" y="1124744"/>
            <a:ext cx="4608512" cy="5544616"/>
          </a:xfrm>
          <a:prstGeom prst="rect">
            <a:avLst/>
          </a:prstGeom>
        </p:spPr>
      </p:pic>
      <p:sp>
        <p:nvSpPr>
          <p:cNvPr id="7" name="TextBox 6">
            <a:extLst>
              <a:ext uri="{FF2B5EF4-FFF2-40B4-BE49-F238E27FC236}">
                <a16:creationId xmlns:a16="http://schemas.microsoft.com/office/drawing/2014/main" id="{0A597C25-745E-6BF6-1523-932B4A966C9D}"/>
              </a:ext>
            </a:extLst>
          </p:cNvPr>
          <p:cNvSpPr txBox="1"/>
          <p:nvPr/>
        </p:nvSpPr>
        <p:spPr>
          <a:xfrm>
            <a:off x="467544" y="764704"/>
            <a:ext cx="6400288"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(CSS)</a:t>
            </a:r>
            <a:endParaRPr lang="en-IN" b="1" dirty="0"/>
          </a:p>
        </p:txBody>
      </p:sp>
      <p:sp>
        <p:nvSpPr>
          <p:cNvPr id="2" name="Footer Placeholder 1">
            <a:extLst>
              <a:ext uri="{FF2B5EF4-FFF2-40B4-BE49-F238E27FC236}">
                <a16:creationId xmlns:a16="http://schemas.microsoft.com/office/drawing/2014/main" id="{555DA896-6D96-C99E-55A5-9CFC808C8F73}"/>
              </a:ext>
            </a:extLst>
          </p:cNvPr>
          <p:cNvSpPr>
            <a:spLocks noGrp="1"/>
          </p:cNvSpPr>
          <p:nvPr>
            <p:ph type="ftr" sz="quarter" idx="11"/>
          </p:nvPr>
        </p:nvSpPr>
        <p:spPr/>
        <p:txBody>
          <a:bodyPr/>
          <a:lstStyle/>
          <a:p>
            <a:r>
              <a:rPr lang="en-US" dirty="0"/>
              <a:t>22</a:t>
            </a:r>
          </a:p>
        </p:txBody>
      </p:sp>
    </p:spTree>
    <p:extLst>
      <p:ext uri="{BB962C8B-B14F-4D97-AF65-F5344CB8AC3E}">
        <p14:creationId xmlns:p14="http://schemas.microsoft.com/office/powerpoint/2010/main" val="2112721827"/>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680"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Bonus Feature</a:t>
            </a:r>
          </a:p>
        </p:txBody>
      </p:sp>
      <p:sp>
        <p:nvSpPr>
          <p:cNvPr id="3" name="Rectangle 2"/>
          <p:cNvSpPr/>
          <p:nvPr/>
        </p:nvSpPr>
        <p:spPr>
          <a:xfrm>
            <a:off x="395536" y="1484784"/>
            <a:ext cx="8136904" cy="4955203"/>
          </a:xfrm>
          <a:prstGeom prst="rect">
            <a:avLst/>
          </a:prstGeom>
        </p:spPr>
        <p:txBody>
          <a:bodyPr wrap="square">
            <a:spAutoFit/>
          </a:bodyPr>
          <a:lstStyle/>
          <a:p>
            <a:pPr marL="457200" indent="-457200" algn="just">
              <a:buFont typeface="Arial" panose="020B0604020202020204" pitchFamily="34" charset="0"/>
              <a:buChar char="•"/>
            </a:pPr>
            <a:r>
              <a:rPr lang="en-US" sz="2800" u="sng" dirty="0">
                <a:latin typeface="Times New Roman" pitchFamily="18" charset="0"/>
                <a:cs typeface="Times New Roman" pitchFamily="18" charset="0"/>
              </a:rPr>
              <a:t>Shopping List Generator</a:t>
            </a:r>
            <a:r>
              <a:rPr lang="en-US" sz="2800" dirty="0">
                <a:latin typeface="Times New Roman" pitchFamily="18" charset="0"/>
                <a:cs typeface="Times New Roman" pitchFamily="18" charset="0"/>
              </a:rPr>
              <a:t>:-User can generate  their personal shopping list based on their selective recipe.</a:t>
            </a:r>
          </a:p>
          <a:p>
            <a:pPr algn="just"/>
            <a:endParaRPr lang="en-US" sz="3200" dirty="0">
              <a:latin typeface="Times New Roman" pitchFamily="18" charset="0"/>
              <a:cs typeface="Times New Roman" pitchFamily="18" charset="0"/>
            </a:endParaRPr>
          </a:p>
          <a:p>
            <a:pPr marL="457200" indent="-457200" algn="just">
              <a:buFont typeface="Arial" panose="020B0604020202020204" pitchFamily="34" charset="0"/>
              <a:buChar char="•"/>
            </a:pPr>
            <a:r>
              <a:rPr lang="en-US" sz="2800" u="sng" dirty="0">
                <a:latin typeface="Times New Roman" pitchFamily="18" charset="0"/>
                <a:cs typeface="Times New Roman" pitchFamily="18" charset="0"/>
              </a:rPr>
              <a:t>Recipe Input Option</a:t>
            </a:r>
            <a:r>
              <a:rPr lang="en-US" sz="2800" dirty="0">
                <a:latin typeface="Times New Roman" pitchFamily="18" charset="0"/>
                <a:cs typeface="Times New Roman" pitchFamily="18" charset="0"/>
              </a:rPr>
              <a:t>:-  User can  input their own recipe on site.</a:t>
            </a:r>
          </a:p>
          <a:p>
            <a:pPr algn="just"/>
            <a:endParaRPr lang="en-US" sz="2800" dirty="0">
              <a:latin typeface="Times New Roman" pitchFamily="18" charset="0"/>
              <a:cs typeface="Times New Roman" pitchFamily="18" charset="0"/>
            </a:endParaRPr>
          </a:p>
          <a:p>
            <a:pPr marL="457200" indent="-457200" algn="just">
              <a:buFont typeface="Arial" panose="020B0604020202020204" pitchFamily="34" charset="0"/>
              <a:buChar char="•"/>
            </a:pPr>
            <a:r>
              <a:rPr lang="en-US" sz="2800" u="sng" dirty="0">
                <a:latin typeface="Times New Roman" pitchFamily="18" charset="0"/>
                <a:cs typeface="Times New Roman" pitchFamily="18" charset="0"/>
              </a:rPr>
              <a:t>Save and Share Option </a:t>
            </a:r>
            <a:r>
              <a:rPr lang="en-US" sz="2800" dirty="0">
                <a:latin typeface="Times New Roman" pitchFamily="18" charset="0"/>
                <a:cs typeface="Times New Roman" pitchFamily="18" charset="0"/>
              </a:rPr>
              <a:t>:- User can save any of the recipe and also share recipes with their friends and family members</a:t>
            </a:r>
          </a:p>
          <a:p>
            <a:pPr marL="457200" indent="-457200" algn="just">
              <a:buFont typeface="Arial" panose="020B0604020202020204" pitchFamily="34" charset="0"/>
              <a:buChar char="•"/>
            </a:pPr>
            <a:endParaRPr lang="en-US" sz="3200"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866A5E9E-D18B-EE0F-5C01-819779FFAAAA}"/>
              </a:ext>
            </a:extLst>
          </p:cNvPr>
          <p:cNvSpPr>
            <a:spLocks noGrp="1"/>
          </p:cNvSpPr>
          <p:nvPr>
            <p:ph type="ftr" sz="quarter" idx="11"/>
          </p:nvPr>
        </p:nvSpPr>
        <p:spPr/>
        <p:txBody>
          <a:bodyPr/>
          <a:lstStyle/>
          <a:p>
            <a:r>
              <a:rPr lang="en-US" dirty="0"/>
              <a:t>24</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9752"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5" name="TextBox 4">
            <a:extLst>
              <a:ext uri="{FF2B5EF4-FFF2-40B4-BE49-F238E27FC236}">
                <a16:creationId xmlns:a16="http://schemas.microsoft.com/office/drawing/2014/main" id="{271FBF58-F2FF-C40F-168F-7C75BD644A52}"/>
              </a:ext>
            </a:extLst>
          </p:cNvPr>
          <p:cNvSpPr txBox="1"/>
          <p:nvPr/>
        </p:nvSpPr>
        <p:spPr>
          <a:xfrm>
            <a:off x="467544" y="908720"/>
            <a:ext cx="7488832" cy="5355312"/>
          </a:xfrm>
          <a:prstGeom prst="rect">
            <a:avLst/>
          </a:prstGeom>
          <a:noFill/>
        </p:spPr>
        <p:txBody>
          <a:bodyPr wrap="square">
            <a:spAutoFit/>
          </a:bodyPr>
          <a:lstStyle/>
          <a:p>
            <a:pPr marL="457200" indent="-457200" algn="just">
              <a:buFont typeface="Arial" panose="020B0604020202020204" pitchFamily="34" charset="0"/>
              <a:buChar char="•"/>
            </a:pPr>
            <a:endParaRPr lang="en-IN" sz="2800" b="1" u="sng"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IN" sz="2800" b="1" u="sng"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Project Outcome</a:t>
            </a:r>
            <a:r>
              <a:rPr lang="en-IN" sz="28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The Bakery Recipe Finder app provides a specialized tool for both novice and expert bakers to explore and try new recipes based on their preferences.Helps bakers find the perfect recipe quickly, whether they’re baking cakes, cookies, breads, or pastries.</a:t>
            </a:r>
          </a:p>
          <a:p>
            <a:endParaRPr lang="en-IN" dirty="0"/>
          </a:p>
          <a:p>
            <a:pPr algn="just"/>
            <a:r>
              <a:rPr lang="en-IN" sz="2400" dirty="0">
                <a:latin typeface="Times New Roman" panose="02020603050405020304" pitchFamily="18" charset="0"/>
                <a:cs typeface="Times New Roman" panose="02020603050405020304" pitchFamily="18" charset="0"/>
              </a:rPr>
              <a:t>These advancements will help ensure Dainty Delights continues to be a trusted destination for home Bakers, providing both convenience and inspiration in their culinary adventures.</a:t>
            </a:r>
          </a:p>
          <a:p>
            <a:endParaRPr lang="en-IN" sz="24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3D0813A-9635-4DDA-E280-91BD699512E1}"/>
              </a:ext>
            </a:extLst>
          </p:cNvPr>
          <p:cNvSpPr>
            <a:spLocks noGrp="1"/>
          </p:cNvSpPr>
          <p:nvPr>
            <p:ph type="ftr" sz="quarter" idx="11"/>
          </p:nvPr>
        </p:nvSpPr>
        <p:spPr/>
        <p:txBody>
          <a:bodyPr/>
          <a:lstStyle/>
          <a:p>
            <a:r>
              <a:rPr lang="en-US" dirty="0"/>
              <a:t>25</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6C379B-A845-C02B-3BA8-2F808EAF6CAA}"/>
              </a:ext>
            </a:extLst>
          </p:cNvPr>
          <p:cNvSpPr txBox="1"/>
          <p:nvPr/>
        </p:nvSpPr>
        <p:spPr>
          <a:xfrm>
            <a:off x="683568" y="980728"/>
            <a:ext cx="6184264" cy="4080925"/>
          </a:xfrm>
          <a:prstGeom prst="rect">
            <a:avLst/>
          </a:prstGeom>
          <a:noFill/>
        </p:spPr>
        <p:txBody>
          <a:bodyPr wrap="square">
            <a:spAutoFit/>
          </a:bodyPr>
          <a:lstStyle/>
          <a:p>
            <a:pPr algn="ctr">
              <a:lnSpc>
                <a:spcPct val="115000"/>
              </a:lnSpc>
            </a:pPr>
            <a:r>
              <a:rPr lang="en-IN"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ctr">
              <a:lnSpc>
                <a:spcPct val="115000"/>
              </a:lnSpc>
            </a:pPr>
            <a:r>
              <a:rPr lang="en-IN"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just">
              <a:lnSpc>
                <a:spcPct val="115000"/>
              </a:lnSpc>
            </a:pPr>
            <a:r>
              <a:rPr lang="en-IN" sz="2400" b="1" u="sng" dirty="0">
                <a:effectLst/>
                <a:latin typeface="Times New Roman" panose="02020603050405020304" pitchFamily="18" charset="0"/>
                <a:ea typeface="Times New Roman" panose="02020603050405020304" pitchFamily="18" charset="0"/>
              </a:rPr>
              <a:t>Reference</a:t>
            </a:r>
            <a:r>
              <a:rPr lang="en-IN" sz="2400" b="1"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lvl="1" algn="just">
              <a:lnSpc>
                <a:spcPct val="115000"/>
              </a:lnSpc>
              <a:buSzPts val="1400"/>
            </a:pPr>
            <a:r>
              <a:rPr lang="en-IN" sz="2400" b="1" dirty="0">
                <a:effectLst/>
                <a:latin typeface="Times New Roman" panose="02020603050405020304" pitchFamily="18" charset="0"/>
                <a:ea typeface="Times New Roman" panose="02020603050405020304" pitchFamily="18" charset="0"/>
              </a:rPr>
              <a:t>Helpful tutorials and guides</a:t>
            </a:r>
            <a:endParaRPr lang="en-IN" sz="2400" dirty="0">
              <a:effectLst/>
              <a:latin typeface="Times New Roman" panose="02020603050405020304" pitchFamily="18" charset="0"/>
              <a:ea typeface="Times New Roman" panose="02020603050405020304" pitchFamily="18" charset="0"/>
            </a:endParaRPr>
          </a:p>
          <a:p>
            <a:pPr algn="just">
              <a:lnSpc>
                <a:spcPct val="150000"/>
              </a:lnSpc>
            </a:pPr>
            <a:r>
              <a:rPr lang="en-IN" sz="2400" b="1" dirty="0">
                <a:effectLst/>
                <a:latin typeface="Times New Roman" panose="02020603050405020304" pitchFamily="18" charset="0"/>
                <a:ea typeface="Times New Roman" panose="02020603050405020304" pitchFamily="18" charset="0"/>
              </a:rPr>
              <a:t>                    </a:t>
            </a:r>
            <a:r>
              <a:rPr lang="en-IN" sz="2400" b="1" u="sng" dirty="0">
                <a:solidFill>
                  <a:srgbClr val="0563C1"/>
                </a:solidFill>
                <a:effectLst/>
                <a:latin typeface="Times New Roman" panose="02020603050405020304" pitchFamily="18" charset="0"/>
                <a:ea typeface="Times New Roman" panose="02020603050405020304" pitchFamily="18" charset="0"/>
                <a:hlinkClick r:id="rId2"/>
              </a:rPr>
              <a:t>https://www.geeksforgeeks.org</a:t>
            </a:r>
            <a:endParaRPr lang="en-IN" sz="2400" dirty="0">
              <a:effectLst/>
              <a:latin typeface="Times New Roman" panose="02020603050405020304" pitchFamily="18" charset="0"/>
              <a:ea typeface="Times New Roman" panose="02020603050405020304" pitchFamily="18" charset="0"/>
            </a:endParaRPr>
          </a:p>
          <a:p>
            <a:pPr algn="just">
              <a:lnSpc>
                <a:spcPct val="115000"/>
              </a:lnSpc>
            </a:pPr>
            <a:r>
              <a:rPr lang="en-IN" sz="2400" b="1"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lvl="1" algn="just">
              <a:lnSpc>
                <a:spcPct val="115000"/>
              </a:lnSpc>
              <a:buSzPts val="1400"/>
            </a:pPr>
            <a:r>
              <a:rPr lang="en-IN" sz="2400" b="1" dirty="0">
                <a:effectLst/>
                <a:latin typeface="Times New Roman" panose="02020603050405020304" pitchFamily="18" charset="0"/>
                <a:ea typeface="Times New Roman" panose="02020603050405020304" pitchFamily="18" charset="0"/>
              </a:rPr>
              <a:t>Image sources </a:t>
            </a:r>
            <a:endParaRPr lang="en-IN" sz="2400" dirty="0">
              <a:effectLst/>
              <a:latin typeface="Times New Roman" panose="02020603050405020304" pitchFamily="18" charset="0"/>
              <a:ea typeface="Times New Roman" panose="02020603050405020304" pitchFamily="18" charset="0"/>
            </a:endParaRPr>
          </a:p>
          <a:p>
            <a:pPr marL="228600">
              <a:lnSpc>
                <a:spcPct val="115000"/>
              </a:lnSpc>
            </a:pPr>
            <a:r>
              <a:rPr lang="en-IN" sz="2400" b="1" dirty="0">
                <a:effectLst/>
                <a:latin typeface="Times New Roman" panose="02020603050405020304" pitchFamily="18" charset="0"/>
                <a:ea typeface="Times New Roman" panose="02020603050405020304" pitchFamily="18" charset="0"/>
              </a:rPr>
              <a:t>             </a:t>
            </a:r>
            <a:r>
              <a:rPr lang="en-IN" sz="2400" b="1" u="sng" dirty="0">
                <a:solidFill>
                  <a:srgbClr val="0563C1"/>
                </a:solidFill>
                <a:effectLst/>
                <a:latin typeface="Times New Roman" panose="02020603050405020304" pitchFamily="18" charset="0"/>
                <a:ea typeface="Times New Roman" panose="02020603050405020304" pitchFamily="18" charset="0"/>
                <a:hlinkClick r:id="rId3"/>
              </a:rPr>
              <a:t>https://www.pexels.com</a:t>
            </a:r>
            <a:r>
              <a:rPr lang="en-IN" sz="2400" b="1"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457200">
              <a:lnSpc>
                <a:spcPct val="115000"/>
              </a:lnSpc>
            </a:pPr>
            <a:r>
              <a:rPr lang="en-IN" sz="2400" b="1" dirty="0">
                <a:effectLst/>
                <a:latin typeface="Times New Roman" panose="02020603050405020304" pitchFamily="18" charset="0"/>
                <a:ea typeface="Times New Roman" panose="02020603050405020304" pitchFamily="18" charset="0"/>
              </a:rPr>
              <a:t>       </a:t>
            </a:r>
            <a:r>
              <a:rPr lang="en-IN" sz="2400" b="1" u="sng" dirty="0">
                <a:solidFill>
                  <a:srgbClr val="0563C1"/>
                </a:solidFill>
                <a:effectLst/>
                <a:latin typeface="Times New Roman" panose="02020603050405020304" pitchFamily="18" charset="0"/>
                <a:ea typeface="Times New Roman" panose="02020603050405020304" pitchFamily="18" charset="0"/>
                <a:hlinkClick r:id="rId4"/>
              </a:rPr>
              <a:t>https://pixabay.com</a:t>
            </a:r>
            <a:endParaRPr lang="en-IN" sz="2400" dirty="0">
              <a:effectLst/>
              <a:latin typeface="Times New Roman" panose="02020603050405020304" pitchFamily="18" charset="0"/>
              <a:ea typeface="Times New Roman" panose="02020603050405020304" pitchFamily="18" charset="0"/>
            </a:endParaRPr>
          </a:p>
          <a:p>
            <a:pPr marL="457200" algn="just">
              <a:lnSpc>
                <a:spcPct val="115000"/>
              </a:lnSpc>
            </a:pPr>
            <a:r>
              <a:rPr lang="en-IN" sz="2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p:txBody>
      </p:sp>
      <p:sp>
        <p:nvSpPr>
          <p:cNvPr id="2" name="Footer Placeholder 1">
            <a:extLst>
              <a:ext uri="{FF2B5EF4-FFF2-40B4-BE49-F238E27FC236}">
                <a16:creationId xmlns:a16="http://schemas.microsoft.com/office/drawing/2014/main" id="{57D6853C-40F3-FF30-4B00-81AE2B0CC08E}"/>
              </a:ext>
            </a:extLst>
          </p:cNvPr>
          <p:cNvSpPr>
            <a:spLocks noGrp="1"/>
          </p:cNvSpPr>
          <p:nvPr>
            <p:ph type="ftr" sz="quarter" idx="11"/>
          </p:nvPr>
        </p:nvSpPr>
        <p:spPr/>
        <p:txBody>
          <a:bodyPr/>
          <a:lstStyle/>
          <a:p>
            <a:r>
              <a:rPr lang="en-US" dirty="0"/>
              <a:t>26</a:t>
            </a:r>
          </a:p>
        </p:txBody>
      </p:sp>
    </p:spTree>
    <p:extLst>
      <p:ext uri="{BB962C8B-B14F-4D97-AF65-F5344CB8AC3E}">
        <p14:creationId xmlns:p14="http://schemas.microsoft.com/office/powerpoint/2010/main" val="3207361333"/>
      </p:ext>
    </p:extLst>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EA31EF8-F73B-D511-409E-EF652D8FE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804470"/>
          </a:xfrm>
          <a:prstGeom prst="rect">
            <a:avLst/>
          </a:prstGeom>
        </p:spPr>
      </p:pic>
      <p:sp>
        <p:nvSpPr>
          <p:cNvPr id="2" name="Footer Placeholder 1">
            <a:extLst>
              <a:ext uri="{FF2B5EF4-FFF2-40B4-BE49-F238E27FC236}">
                <a16:creationId xmlns:a16="http://schemas.microsoft.com/office/drawing/2014/main" id="{EDD8DB30-9230-C66C-45B5-D562A77C1424}"/>
              </a:ext>
            </a:extLst>
          </p:cNvPr>
          <p:cNvSpPr>
            <a:spLocks noGrp="1"/>
          </p:cNvSpPr>
          <p:nvPr>
            <p:ph type="ftr" sz="quarter" idx="11"/>
          </p:nvPr>
        </p:nvSpPr>
        <p:spPr/>
        <p:txBody>
          <a:bodyPr/>
          <a:lstStyle/>
          <a:p>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00000" advTm="4000">
        <p14:ripp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7"/>
                                        </p:tgtEl>
                                        <p:attrNameLst>
                                          <p:attrName>ppt_w</p:attrName>
                                        </p:attrNameLst>
                                      </p:cBhvr>
                                      <p:tavLst>
                                        <p:tav tm="0">
                                          <p:val>
                                            <p:strVal val="ppt_w"/>
                                          </p:val>
                                        </p:tav>
                                        <p:tav tm="100000">
                                          <p:val>
                                            <p:fltVal val="0"/>
                                          </p:val>
                                        </p:tav>
                                      </p:tavLst>
                                    </p:anim>
                                    <p:anim calcmode="lin" valueType="num">
                                      <p:cBhvr>
                                        <p:cTn id="7" dur="1000"/>
                                        <p:tgtEl>
                                          <p:spTgt spid="7"/>
                                        </p:tgtEl>
                                        <p:attrNameLst>
                                          <p:attrName>ppt_h</p:attrName>
                                        </p:attrNameLst>
                                      </p:cBhvr>
                                      <p:tavLst>
                                        <p:tav tm="0">
                                          <p:val>
                                            <p:strVal val="ppt_h"/>
                                          </p:val>
                                        </p:tav>
                                        <p:tav tm="100000">
                                          <p:val>
                                            <p:fltVal val="0"/>
                                          </p:val>
                                        </p:tav>
                                      </p:tavLst>
                                    </p:anim>
                                    <p:anim calcmode="lin" valueType="num">
                                      <p:cBhvr>
                                        <p:cTn id="8" dur="1000"/>
                                        <p:tgtEl>
                                          <p:spTgt spid="7"/>
                                        </p:tgtEl>
                                        <p:attrNameLst>
                                          <p:attrName>style.rotation</p:attrName>
                                        </p:attrNameLst>
                                      </p:cBhvr>
                                      <p:tavLst>
                                        <p:tav tm="0">
                                          <p:val>
                                            <p:fltVal val="0"/>
                                          </p:val>
                                        </p:tav>
                                        <p:tav tm="100000">
                                          <p:val>
                                            <p:fltVal val="90"/>
                                          </p:val>
                                        </p:tav>
                                      </p:tavLst>
                                    </p:anim>
                                    <p:animEffect transition="out" filter="fade">
                                      <p:cBhvr>
                                        <p:cTn id="9" dur="1000"/>
                                        <p:tgtEl>
                                          <p:spTgt spid="7"/>
                                        </p:tgtEl>
                                      </p:cBhvr>
                                    </p:animEffect>
                                    <p:set>
                                      <p:cBhvr>
                                        <p:cTn id="10"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                  </a:t>
            </a:r>
            <a:r>
              <a:rPr lang="en-US" sz="2800" b="1" dirty="0">
                <a:latin typeface="Times New Roman" pitchFamily="18" charset="0"/>
                <a:cs typeface="Times New Roman" pitchFamily="18" charset="0"/>
              </a:rPr>
              <a:t>Introduction</a:t>
            </a:r>
            <a:endParaRPr lang="en-US" sz="3200" b="1" dirty="0">
              <a:latin typeface="Times New Roman" pitchFamily="18" charset="0"/>
              <a:cs typeface="Times New Roman" pitchFamily="18" charset="0"/>
            </a:endParaRPr>
          </a:p>
        </p:txBody>
      </p:sp>
      <p:sp>
        <p:nvSpPr>
          <p:cNvPr id="3" name="Rectangle 2"/>
          <p:cNvSpPr/>
          <p:nvPr/>
        </p:nvSpPr>
        <p:spPr>
          <a:xfrm>
            <a:off x="0" y="845424"/>
            <a:ext cx="8532440" cy="584775"/>
          </a:xfrm>
          <a:prstGeom prst="rect">
            <a:avLst/>
          </a:prstGeom>
        </p:spPr>
        <p:txBody>
          <a:bodyPr wrap="square">
            <a:spAutoFit/>
          </a:bodyPr>
          <a:lstStyle/>
          <a:p>
            <a:r>
              <a:rPr lang="en-US" sz="3200" dirty="0">
                <a:latin typeface="Times New Roman" pitchFamily="18" charset="0"/>
                <a:cs typeface="Times New Roman" pitchFamily="18" charset="0"/>
              </a:rPr>
              <a:t> </a:t>
            </a:r>
          </a:p>
        </p:txBody>
      </p:sp>
      <p:sp>
        <p:nvSpPr>
          <p:cNvPr id="5" name="TextBox 4">
            <a:extLst>
              <a:ext uri="{FF2B5EF4-FFF2-40B4-BE49-F238E27FC236}">
                <a16:creationId xmlns:a16="http://schemas.microsoft.com/office/drawing/2014/main" id="{FB1E6D04-CFA9-D937-BB12-C2BBA808A4A5}"/>
              </a:ext>
            </a:extLst>
          </p:cNvPr>
          <p:cNvSpPr txBox="1"/>
          <p:nvPr/>
        </p:nvSpPr>
        <p:spPr>
          <a:xfrm>
            <a:off x="62880" y="1124744"/>
            <a:ext cx="9018240" cy="4708981"/>
          </a:xfrm>
          <a:prstGeom prst="rect">
            <a:avLst/>
          </a:prstGeom>
          <a:noFill/>
        </p:spPr>
        <p:txBody>
          <a:bodyPr wrap="square">
            <a:spAutoFit/>
          </a:bodyPr>
          <a:lstStyle/>
          <a:p>
            <a:pPr marL="342900" indent="-342900">
              <a:buFont typeface="Wingdings" panose="05000000000000000000" pitchFamily="2" charset="2"/>
              <a:buChar char="§"/>
            </a:pPr>
            <a:r>
              <a:rPr lang="en-IN" sz="2000" b="1" u="sng" dirty="0">
                <a:latin typeface="Times New Roman" panose="02020603050405020304" pitchFamily="18" charset="0"/>
                <a:cs typeface="Times New Roman" panose="02020603050405020304" pitchFamily="18" charset="0"/>
              </a:rPr>
              <a:t>PROJECT</a:t>
            </a:r>
            <a:r>
              <a:rPr lang="en-IN" dirty="0">
                <a:latin typeface="Times New Roman" panose="02020603050405020304" pitchFamily="18" charset="0"/>
                <a:cs typeface="Times New Roman" panose="02020603050405020304" pitchFamily="18" charset="0"/>
              </a:rPr>
              <a:t>:-RECIPE FINDER</a:t>
            </a:r>
          </a:p>
          <a:p>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b="1" u="sng"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:-DAINTY DELIGHTS</a:t>
            </a:r>
          </a:p>
          <a:p>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b="1" u="sng" dirty="0">
                <a:latin typeface="Times New Roman" panose="02020603050405020304" pitchFamily="18" charset="0"/>
                <a:cs typeface="Times New Roman" panose="02020603050405020304" pitchFamily="18" charset="0"/>
              </a:rPr>
              <a:t>TEAM MEMBERS</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ARSHPREET KAUR(2410992687)</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BEANT KAUR(2410992695)</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DEEYA JULKA(24100992708)</a:t>
            </a:r>
          </a:p>
          <a:p>
            <a:endParaRPr lang="en-IN" b="1" u="sng" dirty="0">
              <a:latin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WHAT IS PURPOSE OF OUR SITE DAINTY DELIGHTS?</a:t>
            </a:r>
          </a:p>
          <a:p>
            <a:pPr marL="285750" indent="-28575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 web application designed to help users discover bakery recipes based on ingredients, skill level, and dietary preferences</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Purpose [1]</a:t>
            </a:r>
          </a:p>
          <a:p>
            <a:pPr marL="285750" indent="-28575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Simplify the process of finding and baking the perfect recipes, whether it’s bread, cakes, cookies, or pastries.</a:t>
            </a:r>
          </a:p>
          <a:p>
            <a:pPr marL="285750" indent="-28575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Cater to baking enthusiasts and professionals by offering specialized baking recipes and tips.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A8446DB-1C35-4F14-1096-4200E575F063}"/>
              </a:ext>
            </a:extLst>
          </p:cNvPr>
          <p:cNvSpPr>
            <a:spLocks noGrp="1"/>
          </p:cNvSpPr>
          <p:nvPr>
            <p:ph type="ftr" sz="quarter" idx="11"/>
          </p:nvPr>
        </p:nvSpPr>
        <p:spPr/>
        <p:txBody>
          <a:bodyPr/>
          <a:lstStyle/>
          <a:p>
            <a:r>
              <a:rPr lang="en-US" dirty="0"/>
              <a:t>3</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           Problem Statement</a:t>
            </a:r>
          </a:p>
        </p:txBody>
      </p:sp>
      <p:sp>
        <p:nvSpPr>
          <p:cNvPr id="3" name="Rectangle 2"/>
          <p:cNvSpPr/>
          <p:nvPr/>
        </p:nvSpPr>
        <p:spPr>
          <a:xfrm>
            <a:off x="395536" y="1196752"/>
            <a:ext cx="8136904" cy="584775"/>
          </a:xfrm>
          <a:prstGeom prst="rect">
            <a:avLst/>
          </a:prstGeom>
        </p:spPr>
        <p:txBody>
          <a:bodyPr wrap="square">
            <a:spAutoFit/>
          </a:bodyPr>
          <a:lstStyle/>
          <a:p>
            <a:r>
              <a:rPr lang="en-US" sz="3200" dirty="0">
                <a:latin typeface="Times New Roman" pitchFamily="18" charset="0"/>
                <a:cs typeface="Times New Roman" pitchFamily="18" charset="0"/>
              </a:rPr>
              <a:t> </a:t>
            </a:r>
          </a:p>
        </p:txBody>
      </p:sp>
      <p:sp>
        <p:nvSpPr>
          <p:cNvPr id="5" name="TextBox 4">
            <a:extLst>
              <a:ext uri="{FF2B5EF4-FFF2-40B4-BE49-F238E27FC236}">
                <a16:creationId xmlns:a16="http://schemas.microsoft.com/office/drawing/2014/main" id="{CD26AC47-1D92-1211-84F0-09767544B6F3}"/>
              </a:ext>
            </a:extLst>
          </p:cNvPr>
          <p:cNvSpPr txBox="1"/>
          <p:nvPr/>
        </p:nvSpPr>
        <p:spPr>
          <a:xfrm>
            <a:off x="251520" y="1810149"/>
            <a:ext cx="8424936" cy="3908762"/>
          </a:xfrm>
          <a:prstGeom prst="rect">
            <a:avLst/>
          </a:prstGeom>
          <a:noFill/>
        </p:spPr>
        <p:txBody>
          <a:bodyPr wrap="square">
            <a:spAutoFit/>
          </a:bodyPr>
          <a:lstStyle/>
          <a:p>
            <a:pPr algn="just"/>
            <a:r>
              <a:rPr lang="en-IN" sz="2200" b="1" u="sng" dirty="0">
                <a:latin typeface="Times New Roman" panose="02020603050405020304" pitchFamily="18" charset="0"/>
                <a:cs typeface="Times New Roman" panose="02020603050405020304" pitchFamily="18" charset="0"/>
              </a:rPr>
              <a:t>Problem</a:t>
            </a:r>
          </a:p>
          <a:p>
            <a:pPr algn="just"/>
            <a:r>
              <a:rPr lang="en-US" sz="2000" dirty="0">
                <a:latin typeface="Times New Roman" panose="02020603050405020304" pitchFamily="18" charset="0"/>
                <a:cs typeface="Times New Roman" panose="02020603050405020304" pitchFamily="18" charset="0"/>
              </a:rPr>
              <a:t>Home bakers often face challenges such as:</a:t>
            </a:r>
          </a:p>
          <a:p>
            <a:pPr algn="just"/>
            <a:r>
              <a:rPr lang="en-US" sz="2000" dirty="0">
                <a:latin typeface="Times New Roman" panose="02020603050405020304" pitchFamily="18" charset="0"/>
                <a:cs typeface="Times New Roman" panose="02020603050405020304" pitchFamily="18" charset="0"/>
              </a:rPr>
              <a:t>1.Inability to find recipes that utilize specific ingredients they have on hand.</a:t>
            </a:r>
          </a:p>
          <a:p>
            <a:pPr algn="just"/>
            <a:r>
              <a:rPr lang="en-US" sz="2000" dirty="0">
                <a:latin typeface="Times New Roman" panose="02020603050405020304" pitchFamily="18" charset="0"/>
                <a:cs typeface="Times New Roman" panose="02020603050405020304" pitchFamily="18" charset="0"/>
              </a:rPr>
              <a:t>2.Difficulty in filtering recipes based on dietary restrictions such as gluten-free, vegan, etc.</a:t>
            </a:r>
          </a:p>
          <a:p>
            <a:pPr algn="just"/>
            <a:r>
              <a:rPr lang="en-US" sz="2000" dirty="0">
                <a:latin typeface="Times New Roman" panose="02020603050405020304" pitchFamily="18" charset="0"/>
                <a:cs typeface="Times New Roman" panose="02020603050405020304" pitchFamily="18" charset="0"/>
              </a:rPr>
              <a:t>3.Overwhelming choices leading to confusion and decision fatigue.The goal of Dainty Delights' is to address these challenges effectively</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p>
          <a:p>
            <a:pPr algn="just"/>
            <a:endParaRPr lang="en-IN" sz="2200" b="1" u="sng" dirty="0">
              <a:latin typeface="Times New Roman" panose="02020603050405020304" pitchFamily="18" charset="0"/>
              <a:cs typeface="Times New Roman" panose="02020603050405020304" pitchFamily="18" charset="0"/>
            </a:endParaRPr>
          </a:p>
          <a:p>
            <a:pPr algn="just"/>
            <a:endParaRPr lang="en-IN" sz="2200" b="1" u="sng" dirty="0">
              <a:latin typeface="Times New Roman" panose="02020603050405020304" pitchFamily="18" charset="0"/>
              <a:cs typeface="Times New Roman" panose="02020603050405020304" pitchFamily="18" charset="0"/>
            </a:endParaRPr>
          </a:p>
          <a:p>
            <a:pPr algn="just"/>
            <a:r>
              <a:rPr lang="en-IN" sz="2200" b="1" u="sng" dirty="0">
                <a:latin typeface="Times New Roman" panose="02020603050405020304" pitchFamily="18" charset="0"/>
                <a:cs typeface="Times New Roman" panose="02020603050405020304" pitchFamily="18" charset="0"/>
              </a:rPr>
              <a:t>Solution</a:t>
            </a:r>
          </a:p>
          <a:p>
            <a:pPr algn="just"/>
            <a:r>
              <a:rPr lang="en-IN" sz="2000" dirty="0">
                <a:latin typeface="Times New Roman" panose="02020603050405020304" pitchFamily="18" charset="0"/>
                <a:cs typeface="Times New Roman" panose="02020603050405020304" pitchFamily="18" charset="0"/>
              </a:rPr>
              <a:t>A specialized bakery recipe finder that offers a wide range of bakery recipes based on the user’s available ingredients, skill level, and dietary needs.</a:t>
            </a:r>
          </a:p>
        </p:txBody>
      </p:sp>
      <p:sp>
        <p:nvSpPr>
          <p:cNvPr id="4" name="Footer Placeholder 3">
            <a:extLst>
              <a:ext uri="{FF2B5EF4-FFF2-40B4-BE49-F238E27FC236}">
                <a16:creationId xmlns:a16="http://schemas.microsoft.com/office/drawing/2014/main" id="{8FB50557-0C0B-0BE5-9AEB-C4B1F7569B3A}"/>
              </a:ext>
            </a:extLst>
          </p:cNvPr>
          <p:cNvSpPr>
            <a:spLocks noGrp="1"/>
          </p:cNvSpPr>
          <p:nvPr>
            <p:ph type="ftr" sz="quarter" idx="11"/>
          </p:nvPr>
        </p:nvSpPr>
        <p:spPr/>
        <p:txBody>
          <a:bodyPr/>
          <a:lstStyle/>
          <a:p>
            <a:r>
              <a:rPr lang="en-US" dirty="0"/>
              <a:t>4</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3708" y="204709"/>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Details</a:t>
            </a:r>
          </a:p>
        </p:txBody>
      </p:sp>
      <p:sp>
        <p:nvSpPr>
          <p:cNvPr id="3" name="Rectangle 2"/>
          <p:cNvSpPr/>
          <p:nvPr/>
        </p:nvSpPr>
        <p:spPr>
          <a:xfrm>
            <a:off x="395536" y="1196752"/>
            <a:ext cx="8136904" cy="1077218"/>
          </a:xfrm>
          <a:prstGeom prst="rect">
            <a:avLst/>
          </a:prstGeom>
        </p:spPr>
        <p:txBody>
          <a:bodyPr wrap="square">
            <a:spAutoFit/>
          </a:bodyPr>
          <a:lstStyle/>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CCE76271-4B69-8770-FC09-1E0828F8482A}"/>
              </a:ext>
            </a:extLst>
          </p:cNvPr>
          <p:cNvSpPr txBox="1"/>
          <p:nvPr/>
        </p:nvSpPr>
        <p:spPr>
          <a:xfrm>
            <a:off x="323528" y="908720"/>
            <a:ext cx="8640960" cy="5509200"/>
          </a:xfrm>
          <a:prstGeom prst="rect">
            <a:avLst/>
          </a:prstGeom>
          <a:noFill/>
        </p:spPr>
        <p:txBody>
          <a:bodyPr wrap="square">
            <a:spAutoFit/>
          </a:bodyPr>
          <a:lstStyle/>
          <a:p>
            <a:pPr marL="285750" indent="-285750" algn="just">
              <a:buFont typeface="Arial" panose="020B0604020202020204" pitchFamily="34" charset="0"/>
              <a:buChar char="•"/>
            </a:pPr>
            <a:r>
              <a:rPr lang="en-US" dirty="0"/>
              <a:t> </a:t>
            </a:r>
            <a:r>
              <a:rPr lang="en-US" sz="2400" b="1" u="sng" dirty="0">
                <a:latin typeface="Times New Roman" panose="02020603050405020304" pitchFamily="18" charset="0"/>
                <a:cs typeface="Times New Roman" panose="02020603050405020304" pitchFamily="18" charset="0"/>
              </a:rPr>
              <a:t>FRONT END</a:t>
            </a:r>
            <a:r>
              <a:rPr lang="en-US" sz="2400" b="1" dirty="0">
                <a:latin typeface="Times New Roman" panose="02020603050405020304" pitchFamily="18" charset="0"/>
                <a:cs typeface="Times New Roman" panose="02020603050405020304" pitchFamily="18" charset="0"/>
              </a:rPr>
              <a:t>:- </a:t>
            </a:r>
            <a:endParaRPr lang="en-US" sz="2800" b="1" u="sng"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 HTML[2]</a:t>
            </a:r>
          </a:p>
          <a:p>
            <a:pPr marL="285750" indent="-28575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CSS </a:t>
            </a:r>
          </a:p>
          <a:p>
            <a:pPr marL="285750" indent="-28575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JAVASCRIPT(FOR FUTURE PROGRESS)</a:t>
            </a:r>
          </a:p>
          <a:p>
            <a:pPr marL="285750" indent="-285750" algn="just">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API </a:t>
            </a:r>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Any  public  recipe API with a focus  on bakery –related  recipes</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panose="02020603050405020304" pitchFamily="18" charset="0"/>
                <a:cs typeface="Times New Roman" panose="02020603050405020304" pitchFamily="18" charset="0"/>
              </a:rPr>
              <a:t>STATE MANAGEMENT</a:t>
            </a:r>
            <a:r>
              <a:rPr lang="en-US" sz="2400" b="1"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managing recipe and user data.</a:t>
            </a: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panose="02020603050405020304" pitchFamily="18" charset="0"/>
                <a:cs typeface="Times New Roman" panose="02020603050405020304" pitchFamily="18" charset="0"/>
              </a:rPr>
              <a:t>DATA HANDLING </a:t>
            </a:r>
            <a:r>
              <a:rPr lang="en-US" sz="2400" b="1"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Filtering recipes for bakery–related items like bread, cakes, cookies, and pasteries. </a:t>
            </a:r>
          </a:p>
          <a:p>
            <a:pPr algn="just"/>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         </a:t>
            </a:r>
            <a:endParaRPr lang="en-IN" sz="2800" b="1" u="sng" dirty="0"/>
          </a:p>
        </p:txBody>
      </p:sp>
      <p:sp>
        <p:nvSpPr>
          <p:cNvPr id="4" name="Footer Placeholder 3">
            <a:extLst>
              <a:ext uri="{FF2B5EF4-FFF2-40B4-BE49-F238E27FC236}">
                <a16:creationId xmlns:a16="http://schemas.microsoft.com/office/drawing/2014/main" id="{A499DD24-7446-3DDD-3E44-875CFACB6243}"/>
              </a:ext>
            </a:extLst>
          </p:cNvPr>
          <p:cNvSpPr>
            <a:spLocks noGrp="1"/>
          </p:cNvSpPr>
          <p:nvPr>
            <p:ph type="ftr" sz="quarter" idx="11"/>
          </p:nvPr>
        </p:nvSpPr>
        <p:spPr/>
        <p:txBody>
          <a:bodyPr/>
          <a:lstStyle/>
          <a:p>
            <a:r>
              <a:rPr lang="en-US" dirty="0"/>
              <a:t>5</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0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7" name="TextBox 6">
            <a:extLst>
              <a:ext uri="{FF2B5EF4-FFF2-40B4-BE49-F238E27FC236}">
                <a16:creationId xmlns:a16="http://schemas.microsoft.com/office/drawing/2014/main" id="{EAA071E7-64AE-CC34-F144-BAA79C4F3D25}"/>
              </a:ext>
            </a:extLst>
          </p:cNvPr>
          <p:cNvSpPr txBox="1"/>
          <p:nvPr/>
        </p:nvSpPr>
        <p:spPr>
          <a:xfrm>
            <a:off x="107504" y="1124744"/>
            <a:ext cx="9036496" cy="5139869"/>
          </a:xfrm>
          <a:prstGeom prst="rect">
            <a:avLst/>
          </a:prstGeom>
          <a:noFill/>
        </p:spPr>
        <p:txBody>
          <a:bodyPr wrap="square">
            <a:spAutoFit/>
          </a:bodyPr>
          <a:lstStyle/>
          <a:p>
            <a:pPr marL="457200" indent="-457200" algn="just">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Ingredient- Based Search</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Users can input bakery-specific ingredients (flour, sugar, yeast, etc.) to find matching recipes.</a:t>
            </a:r>
          </a:p>
          <a:p>
            <a:pPr algn="just"/>
            <a:endParaRPr lang="en-I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Skill Level Filter:-</a:t>
            </a:r>
          </a:p>
          <a:p>
            <a:pPr algn="just"/>
            <a:r>
              <a:rPr lang="en-IN" sz="2400" dirty="0">
                <a:latin typeface="Times New Roman" panose="02020603050405020304" pitchFamily="18" charset="0"/>
                <a:cs typeface="Times New Roman" panose="02020603050405020304" pitchFamily="18" charset="0"/>
              </a:rPr>
              <a:t>Filter recipes by difficulty: beginner, intermediate, advanced.</a:t>
            </a:r>
          </a:p>
          <a:p>
            <a:pPr algn="just"/>
            <a:endParaRPr lang="en-I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Dietary Preferences</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Options to filter by gluten-free, sugar-free, vegan, or low-carb bakery recipes.</a:t>
            </a:r>
          </a:p>
          <a:p>
            <a:pPr algn="just"/>
            <a:endParaRPr lang="en-I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Recipe Categories:</a:t>
            </a:r>
          </a:p>
          <a:p>
            <a:pPr algn="just"/>
            <a:r>
              <a:rPr lang="en-IN" sz="2400" dirty="0">
                <a:latin typeface="Times New Roman" panose="02020603050405020304" pitchFamily="18" charset="0"/>
                <a:cs typeface="Times New Roman" panose="02020603050405020304" pitchFamily="18" charset="0"/>
              </a:rPr>
              <a:t>Recipes sorted into categories like cakes, cookies, breads, pastries etc.</a:t>
            </a:r>
          </a:p>
        </p:txBody>
      </p:sp>
      <p:sp>
        <p:nvSpPr>
          <p:cNvPr id="3" name="Footer Placeholder 2">
            <a:extLst>
              <a:ext uri="{FF2B5EF4-FFF2-40B4-BE49-F238E27FC236}">
                <a16:creationId xmlns:a16="http://schemas.microsoft.com/office/drawing/2014/main" id="{02496FEE-BE70-D3F2-A26A-50D9DCA3FBC1}"/>
              </a:ext>
            </a:extLst>
          </p:cNvPr>
          <p:cNvSpPr>
            <a:spLocks noGrp="1"/>
          </p:cNvSpPr>
          <p:nvPr>
            <p:ph type="ftr" sz="quarter" idx="11"/>
          </p:nvPr>
        </p:nvSpPr>
        <p:spPr/>
        <p:txBody>
          <a:bodyPr/>
          <a:lstStyle/>
          <a:p>
            <a:r>
              <a:rPr lang="en-US" dirty="0"/>
              <a:t>6</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188640"/>
            <a:ext cx="6984776"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11" name="TextBox 10">
            <a:extLst>
              <a:ext uri="{FF2B5EF4-FFF2-40B4-BE49-F238E27FC236}">
                <a16:creationId xmlns:a16="http://schemas.microsoft.com/office/drawing/2014/main" id="{112B7A9A-9AC0-4ADD-19C3-BCF48A370005}"/>
              </a:ext>
            </a:extLst>
          </p:cNvPr>
          <p:cNvSpPr txBox="1"/>
          <p:nvPr/>
        </p:nvSpPr>
        <p:spPr>
          <a:xfrm>
            <a:off x="251520" y="764704"/>
            <a:ext cx="8496944" cy="2062103"/>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1.</a:t>
            </a:r>
            <a:r>
              <a:rPr lang="en-US" sz="2400" b="1" u="sng" dirty="0">
                <a:latin typeface="Times New Roman" panose="02020603050405020304" pitchFamily="18" charset="0"/>
                <a:cs typeface="Times New Roman" panose="02020603050405020304" pitchFamily="18" charset="0"/>
              </a:rPr>
              <a:t>First Section</a:t>
            </a:r>
            <a:r>
              <a:rPr lang="en-US" sz="2400" b="1" dirty="0">
                <a:latin typeface="Times New Roman" panose="02020603050405020304" pitchFamily="18" charset="0"/>
                <a:cs typeface="Times New Roman" panose="02020603050405020304" pitchFamily="18" charset="0"/>
              </a:rPr>
              <a:t>:-       </a:t>
            </a:r>
          </a:p>
          <a:p>
            <a:pPr algn="just"/>
            <a:r>
              <a:rPr lang="en-US" sz="24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DAINTY DELIGHTS </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HOME PAGE</a:t>
            </a:r>
            <a:r>
              <a:rPr lang="en-US" sz="2000" dirty="0">
                <a:latin typeface="Times New Roman" panose="02020603050405020304" pitchFamily="18" charset="0"/>
                <a:cs typeface="Times New Roman" panose="02020603050405020304" pitchFamily="18" charset="0"/>
              </a:rPr>
              <a:t>:-This is the welcome page, displaying the site name, home, about, and contact options, along with a search bar.                      </a:t>
            </a:r>
            <a:r>
              <a:rPr lang="en-US" sz="2000" b="0" i="0" dirty="0">
                <a:solidFill>
                  <a:srgbClr val="FF0000"/>
                </a:solidFill>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Google Sans"/>
            </a:endParaRPr>
          </a:p>
          <a:p>
            <a:pPr algn="just"/>
            <a:r>
              <a:rPr lang="en-US" sz="2000" dirty="0">
                <a:solidFill>
                  <a:srgbClr val="FF0000"/>
                </a:solidFill>
                <a:latin typeface="Google Sans"/>
              </a:rPr>
              <a:t>                         (</a:t>
            </a:r>
            <a:r>
              <a:rPr lang="en-US" sz="2000" b="0" i="0" dirty="0">
                <a:solidFill>
                  <a:srgbClr val="FF0000"/>
                </a:solidFill>
                <a:effectLst/>
                <a:latin typeface="Google Sans"/>
              </a:rPr>
              <a:t>HTML)</a:t>
            </a:r>
            <a:endParaRPr lang="en-IN" sz="2000" u="sng" dirty="0"/>
          </a:p>
        </p:txBody>
      </p:sp>
      <p:pic>
        <p:nvPicPr>
          <p:cNvPr id="15" name="Picture 14">
            <a:extLst>
              <a:ext uri="{FF2B5EF4-FFF2-40B4-BE49-F238E27FC236}">
                <a16:creationId xmlns:a16="http://schemas.microsoft.com/office/drawing/2014/main" id="{955DA8D4-32F1-E6DC-0F37-1233B4A007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27278"/>
            <a:ext cx="4644008" cy="1865818"/>
          </a:xfrm>
          <a:prstGeom prst="rect">
            <a:avLst/>
          </a:prstGeom>
        </p:spPr>
      </p:pic>
      <p:sp>
        <p:nvSpPr>
          <p:cNvPr id="17" name="TextBox 16">
            <a:extLst>
              <a:ext uri="{FF2B5EF4-FFF2-40B4-BE49-F238E27FC236}">
                <a16:creationId xmlns:a16="http://schemas.microsoft.com/office/drawing/2014/main" id="{A7F4B63C-C83F-B014-6C60-710D483E7857}"/>
              </a:ext>
            </a:extLst>
          </p:cNvPr>
          <p:cNvSpPr txBox="1"/>
          <p:nvPr/>
        </p:nvSpPr>
        <p:spPr>
          <a:xfrm>
            <a:off x="5125823" y="1948770"/>
            <a:ext cx="3694649" cy="400110"/>
          </a:xfrm>
          <a:prstGeom prst="rect">
            <a:avLst/>
          </a:prstGeom>
          <a:noFill/>
        </p:spPr>
        <p:txBody>
          <a:bodyPr wrap="square">
            <a:spAutoFit/>
          </a:bodyPr>
          <a:lstStyle/>
          <a:p>
            <a:pPr algn="ctr"/>
            <a:r>
              <a:rPr lang="en-US" sz="2000" b="1" dirty="0">
                <a:solidFill>
                  <a:srgbClr val="FF0000"/>
                </a:solidFill>
              </a:rPr>
              <a:t>(O</a:t>
            </a:r>
            <a:r>
              <a:rPr lang="en-IN" sz="2000" b="1" dirty="0">
                <a:solidFill>
                  <a:srgbClr val="FF0000"/>
                </a:solidFill>
              </a:rPr>
              <a:t>UTPUT)</a:t>
            </a:r>
          </a:p>
        </p:txBody>
      </p:sp>
      <p:pic>
        <p:nvPicPr>
          <p:cNvPr id="19" name="Picture 18">
            <a:extLst>
              <a:ext uri="{FF2B5EF4-FFF2-40B4-BE49-F238E27FC236}">
                <a16:creationId xmlns:a16="http://schemas.microsoft.com/office/drawing/2014/main" id="{99727FD2-C1EA-639B-7470-889DE200F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2427278"/>
            <a:ext cx="4211960" cy="4170073"/>
          </a:xfrm>
          <a:prstGeom prst="rect">
            <a:avLst/>
          </a:prstGeom>
        </p:spPr>
      </p:pic>
      <p:pic>
        <p:nvPicPr>
          <p:cNvPr id="21" name="Picture 20">
            <a:extLst>
              <a:ext uri="{FF2B5EF4-FFF2-40B4-BE49-F238E27FC236}">
                <a16:creationId xmlns:a16="http://schemas.microsoft.com/office/drawing/2014/main" id="{70A15D82-9F3C-B131-C817-0EA8752F5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581128"/>
            <a:ext cx="4644008" cy="2088232"/>
          </a:xfrm>
          <a:prstGeom prst="rect">
            <a:avLst/>
          </a:prstGeom>
        </p:spPr>
      </p:pic>
      <p:sp>
        <p:nvSpPr>
          <p:cNvPr id="23" name="TextBox 22">
            <a:extLst>
              <a:ext uri="{FF2B5EF4-FFF2-40B4-BE49-F238E27FC236}">
                <a16:creationId xmlns:a16="http://schemas.microsoft.com/office/drawing/2014/main" id="{16D0FAF9-6F24-A847-9D65-D8113F9645E6}"/>
              </a:ext>
            </a:extLst>
          </p:cNvPr>
          <p:cNvSpPr txBox="1"/>
          <p:nvPr/>
        </p:nvSpPr>
        <p:spPr>
          <a:xfrm>
            <a:off x="2139268" y="4211796"/>
            <a:ext cx="4592972" cy="369332"/>
          </a:xfrm>
          <a:prstGeom prst="rect">
            <a:avLst/>
          </a:prstGeom>
          <a:noFill/>
        </p:spPr>
        <p:txBody>
          <a:bodyPr wrap="square">
            <a:spAutoFit/>
          </a:bodyPr>
          <a:lstStyle/>
          <a:p>
            <a:r>
              <a:rPr lang="en-US" b="1" i="0" dirty="0">
                <a:solidFill>
                  <a:srgbClr val="FF0000"/>
                </a:solidFill>
                <a:effectLst/>
                <a:latin typeface="Google Sans"/>
              </a:rPr>
              <a:t>(CSS)</a:t>
            </a:r>
            <a:endParaRPr lang="en-IN" b="1" dirty="0"/>
          </a:p>
        </p:txBody>
      </p:sp>
      <p:sp>
        <p:nvSpPr>
          <p:cNvPr id="4" name="TextBox 3">
            <a:extLst>
              <a:ext uri="{FF2B5EF4-FFF2-40B4-BE49-F238E27FC236}">
                <a16:creationId xmlns:a16="http://schemas.microsoft.com/office/drawing/2014/main" id="{50611C88-313D-254F-87F3-6040A80EE184}"/>
              </a:ext>
            </a:extLst>
          </p:cNvPr>
          <p:cNvSpPr txBox="1"/>
          <p:nvPr/>
        </p:nvSpPr>
        <p:spPr>
          <a:xfrm>
            <a:off x="1979712" y="1973738"/>
            <a:ext cx="4824536" cy="369332"/>
          </a:xfrm>
          <a:prstGeom prst="rect">
            <a:avLst/>
          </a:prstGeom>
          <a:noFill/>
        </p:spPr>
        <p:txBody>
          <a:bodyPr wrap="square">
            <a:spAutoFit/>
          </a:bodyPr>
          <a:lstStyle/>
          <a:p>
            <a:r>
              <a:rPr lang="en-US" b="1" dirty="0">
                <a:solidFill>
                  <a:srgbClr val="FF0000"/>
                </a:solidFill>
                <a:latin typeface="Google Sans"/>
              </a:rPr>
              <a:t>(</a:t>
            </a:r>
            <a:r>
              <a:rPr lang="en-US" b="1" i="0" dirty="0">
                <a:solidFill>
                  <a:srgbClr val="FF0000"/>
                </a:solidFill>
                <a:effectLst/>
                <a:latin typeface="Google Sans"/>
              </a:rPr>
              <a:t>HTML) </a:t>
            </a:r>
            <a:endParaRPr lang="en-IN" b="1" dirty="0"/>
          </a:p>
        </p:txBody>
      </p:sp>
      <p:sp>
        <p:nvSpPr>
          <p:cNvPr id="3" name="Footer Placeholder 2">
            <a:extLst>
              <a:ext uri="{FF2B5EF4-FFF2-40B4-BE49-F238E27FC236}">
                <a16:creationId xmlns:a16="http://schemas.microsoft.com/office/drawing/2014/main" id="{27E225ED-9DB2-72F8-7D4F-C93D380068A2}"/>
              </a:ext>
            </a:extLst>
          </p:cNvPr>
          <p:cNvSpPr>
            <a:spLocks noGrp="1"/>
          </p:cNvSpPr>
          <p:nvPr>
            <p:ph type="ftr" sz="quarter" idx="11"/>
          </p:nvPr>
        </p:nvSpPr>
        <p:spPr/>
        <p:txBody>
          <a:bodyPr/>
          <a:lstStyle/>
          <a:p>
            <a:r>
              <a:rPr lang="en-US" dirty="0"/>
              <a:t>7</a:t>
            </a:r>
          </a:p>
        </p:txBody>
      </p:sp>
    </p:spTree>
  </p:cSld>
  <p:clrMapOvr>
    <a:masterClrMapping/>
  </p:clrMapOvr>
  <mc:AlternateContent xmlns:mc="http://schemas.openxmlformats.org/markup-compatibility/2006" xmlns:p14="http://schemas.microsoft.com/office/powerpoint/2010/main">
    <mc:Choice Requires="p14">
      <p:transition spd="slow" p14:dur="4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94481A-BC5E-313C-E56A-4528CAA670B0}"/>
              </a:ext>
            </a:extLst>
          </p:cNvPr>
          <p:cNvSpPr txBox="1"/>
          <p:nvPr/>
        </p:nvSpPr>
        <p:spPr>
          <a:xfrm>
            <a:off x="-18256" y="982179"/>
            <a:ext cx="9036496" cy="1077218"/>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2</a:t>
            </a:r>
            <a:r>
              <a:rPr lang="en-IN" b="1" dirty="0">
                <a:latin typeface="Times New Roman" panose="02020603050405020304" pitchFamily="18" charset="0"/>
                <a:cs typeface="Times New Roman" panose="02020603050405020304" pitchFamily="18" charset="0"/>
              </a:rPr>
              <a:t>. </a:t>
            </a:r>
            <a:r>
              <a:rPr lang="en-IN" sz="2400" b="1" u="sng" dirty="0">
                <a:latin typeface="Times New Roman" panose="02020603050405020304" pitchFamily="18" charset="0"/>
                <a:cs typeface="Times New Roman" panose="02020603050405020304" pitchFamily="18" charset="0"/>
              </a:rPr>
              <a:t>Second Section</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section displays various types of cakes along with their ingredients</a:t>
            </a:r>
            <a:r>
              <a:rPr lang="en-IN" sz="2000" dirty="0"/>
              <a:t>. </a:t>
            </a:r>
            <a:r>
              <a:rPr lang="en-US" sz="2000" i="0" dirty="0">
                <a:solidFill>
                  <a:srgbClr val="FF0000"/>
                </a:solidFill>
                <a:effectLst/>
                <a:latin typeface="Google Sans"/>
              </a:rPr>
              <a:t>       </a:t>
            </a:r>
            <a:endParaRPr lang="en-US" sz="2000" b="1" i="0" dirty="0">
              <a:solidFill>
                <a:srgbClr val="FF0000"/>
              </a:solidFill>
              <a:effectLst/>
              <a:latin typeface="Google Sans"/>
            </a:endParaRPr>
          </a:p>
          <a:p>
            <a:pPr algn="just"/>
            <a:r>
              <a:rPr lang="en-US" sz="2000" dirty="0">
                <a:solidFill>
                  <a:srgbClr val="FF0000"/>
                </a:solidFill>
                <a:latin typeface="Google Sans"/>
              </a:rPr>
              <a:t>                                       (</a:t>
            </a:r>
            <a:r>
              <a:rPr lang="en-US" sz="2000" b="0" i="0" dirty="0">
                <a:solidFill>
                  <a:srgbClr val="FF0000"/>
                </a:solidFill>
                <a:effectLst/>
                <a:latin typeface="Google Sans"/>
              </a:rPr>
              <a:t>HTML)                                                        (CSS)</a:t>
            </a:r>
            <a:endParaRPr lang="en-IN" dirty="0"/>
          </a:p>
        </p:txBody>
      </p:sp>
      <p:pic>
        <p:nvPicPr>
          <p:cNvPr id="9" name="Picture 8">
            <a:extLst>
              <a:ext uri="{FF2B5EF4-FFF2-40B4-BE49-F238E27FC236}">
                <a16:creationId xmlns:a16="http://schemas.microsoft.com/office/drawing/2014/main" id="{129332FF-1942-A6CE-CEF1-5DF876ADB8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916831"/>
            <a:ext cx="4392488" cy="2520281"/>
          </a:xfrm>
          <a:prstGeom prst="rect">
            <a:avLst/>
          </a:prstGeom>
        </p:spPr>
      </p:pic>
      <p:pic>
        <p:nvPicPr>
          <p:cNvPr id="24" name="Picture 23">
            <a:extLst>
              <a:ext uri="{FF2B5EF4-FFF2-40B4-BE49-F238E27FC236}">
                <a16:creationId xmlns:a16="http://schemas.microsoft.com/office/drawing/2014/main" id="{3AF9F1D1-92C9-720F-6882-C389B68FF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6" y="4725144"/>
            <a:ext cx="8892480" cy="1783426"/>
          </a:xfrm>
          <a:prstGeom prst="rect">
            <a:avLst/>
          </a:prstGeom>
        </p:spPr>
      </p:pic>
      <p:pic>
        <p:nvPicPr>
          <p:cNvPr id="28" name="Picture 27">
            <a:extLst>
              <a:ext uri="{FF2B5EF4-FFF2-40B4-BE49-F238E27FC236}">
                <a16:creationId xmlns:a16="http://schemas.microsoft.com/office/drawing/2014/main" id="{79995326-6E0C-5FE9-AB04-9AECDB92B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916831"/>
            <a:ext cx="4464496" cy="2520282"/>
          </a:xfrm>
          <a:prstGeom prst="rect">
            <a:avLst/>
          </a:prstGeom>
        </p:spPr>
      </p:pic>
      <p:sp>
        <p:nvSpPr>
          <p:cNvPr id="31" name="TextBox 30">
            <a:extLst>
              <a:ext uri="{FF2B5EF4-FFF2-40B4-BE49-F238E27FC236}">
                <a16:creationId xmlns:a16="http://schemas.microsoft.com/office/drawing/2014/main" id="{3B4DA0B7-DB91-927B-EA7E-1EFB38029AF6}"/>
              </a:ext>
            </a:extLst>
          </p:cNvPr>
          <p:cNvSpPr txBox="1"/>
          <p:nvPr/>
        </p:nvSpPr>
        <p:spPr>
          <a:xfrm>
            <a:off x="3923928" y="4355812"/>
            <a:ext cx="1296144" cy="369332"/>
          </a:xfrm>
          <a:prstGeom prst="rect">
            <a:avLst/>
          </a:prstGeom>
          <a:noFill/>
        </p:spPr>
        <p:txBody>
          <a:bodyPr wrap="square">
            <a:spAutoFit/>
          </a:bodyPr>
          <a:lstStyle/>
          <a:p>
            <a:pPr algn="ctr"/>
            <a:r>
              <a:rPr lang="en-US" sz="1800" b="1" dirty="0">
                <a:solidFill>
                  <a:srgbClr val="FF0000"/>
                </a:solidFill>
              </a:rPr>
              <a:t>(</a:t>
            </a:r>
            <a:r>
              <a:rPr lang="en-US" sz="1400" b="1" dirty="0">
                <a:solidFill>
                  <a:srgbClr val="FF0000"/>
                </a:solidFill>
              </a:rPr>
              <a:t>O</a:t>
            </a:r>
            <a:r>
              <a:rPr lang="en-IN" sz="1400" b="1" dirty="0">
                <a:solidFill>
                  <a:srgbClr val="FF0000"/>
                </a:solidFill>
              </a:rPr>
              <a:t>UTPUT)</a:t>
            </a:r>
            <a:endParaRPr lang="en-IN" sz="1800" b="1" dirty="0">
              <a:solidFill>
                <a:srgbClr val="FF0000"/>
              </a:solidFill>
            </a:endParaRPr>
          </a:p>
        </p:txBody>
      </p:sp>
      <p:sp>
        <p:nvSpPr>
          <p:cNvPr id="3" name="TextBox 2">
            <a:extLst>
              <a:ext uri="{FF2B5EF4-FFF2-40B4-BE49-F238E27FC236}">
                <a16:creationId xmlns:a16="http://schemas.microsoft.com/office/drawing/2014/main" id="{B9C1F782-D682-9260-FCE5-12BB0421C633}"/>
              </a:ext>
            </a:extLst>
          </p:cNvPr>
          <p:cNvSpPr txBox="1"/>
          <p:nvPr/>
        </p:nvSpPr>
        <p:spPr>
          <a:xfrm>
            <a:off x="0" y="755412"/>
            <a:ext cx="9001000"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Further we divided  different types of desserts as a category Like:-Cake,Shake,Cookies,Pastries</a:t>
            </a:r>
            <a:endParaRPr lang="en-IN"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CC55112B-B14C-B870-A16E-7BF90CFAF694}"/>
              </a:ext>
            </a:extLst>
          </p:cNvPr>
          <p:cNvSpPr>
            <a:spLocks noGrp="1"/>
          </p:cNvSpPr>
          <p:nvPr>
            <p:ph type="ftr" sz="quarter" idx="11"/>
          </p:nvPr>
        </p:nvSpPr>
        <p:spPr/>
        <p:txBody>
          <a:bodyPr/>
          <a:lstStyle/>
          <a:p>
            <a:r>
              <a:rPr lang="en-US" dirty="0"/>
              <a:t>8</a:t>
            </a:r>
          </a:p>
        </p:txBody>
      </p:sp>
    </p:spTree>
    <p:extLst>
      <p:ext uri="{BB962C8B-B14F-4D97-AF65-F5344CB8AC3E}">
        <p14:creationId xmlns:p14="http://schemas.microsoft.com/office/powerpoint/2010/main" val="714593535"/>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AE7303-BA42-89EF-9CA8-0F770385D6B5}"/>
              </a:ext>
            </a:extLst>
          </p:cNvPr>
          <p:cNvSpPr txBox="1"/>
          <p:nvPr/>
        </p:nvSpPr>
        <p:spPr>
          <a:xfrm>
            <a:off x="4860032" y="911622"/>
            <a:ext cx="4211960" cy="1077218"/>
          </a:xfrm>
          <a:prstGeom prst="rect">
            <a:avLst/>
          </a:prstGeom>
          <a:noFill/>
        </p:spPr>
        <p:txBody>
          <a:bodyPr wrap="square">
            <a:spAutoFit/>
          </a:bodyPr>
          <a:lstStyle/>
          <a:p>
            <a:r>
              <a:rPr lang="en-US" sz="2400" b="1" dirty="0"/>
              <a:t>3</a:t>
            </a:r>
            <a:r>
              <a:rPr lang="en-US" sz="2400" b="1" dirty="0">
                <a:latin typeface="Times New Roman" panose="02020603050405020304" pitchFamily="18" charset="0"/>
                <a:cs typeface="Times New Roman" panose="02020603050405020304" pitchFamily="18" charset="0"/>
              </a:rPr>
              <a:t>.</a:t>
            </a:r>
            <a:r>
              <a:rPr lang="en-US" sz="2400" b="1" u="sng" dirty="0">
                <a:latin typeface="Times New Roman" panose="02020603050405020304" pitchFamily="18" charset="0"/>
                <a:cs typeface="Times New Roman" panose="02020603050405020304" pitchFamily="18" charset="0"/>
              </a:rPr>
              <a:t>T</a:t>
            </a:r>
            <a:r>
              <a:rPr lang="en-IN" sz="2400" b="1" u="sng" dirty="0">
                <a:latin typeface="Times New Roman" panose="02020603050405020304" pitchFamily="18" charset="0"/>
                <a:cs typeface="Times New Roman" panose="02020603050405020304" pitchFamily="18" charset="0"/>
              </a:rPr>
              <a:t>hird Section</a:t>
            </a:r>
            <a:r>
              <a:rPr lang="en-IN" sz="24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section  features  different  cookies and their corresponding ingredients.</a:t>
            </a:r>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F3515D0-EE7D-94CC-2C66-F7047B3BA2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61" y="3717031"/>
            <a:ext cx="4788023" cy="3031887"/>
          </a:xfrm>
          <a:prstGeom prst="rect">
            <a:avLst/>
          </a:prstGeom>
        </p:spPr>
      </p:pic>
      <p:pic>
        <p:nvPicPr>
          <p:cNvPr id="16" name="Picture 15">
            <a:extLst>
              <a:ext uri="{FF2B5EF4-FFF2-40B4-BE49-F238E27FC236}">
                <a16:creationId xmlns:a16="http://schemas.microsoft.com/office/drawing/2014/main" id="{64C31E6D-7A6B-E50F-B66C-635C72B09A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52736"/>
            <a:ext cx="4788024" cy="2448272"/>
          </a:xfrm>
          <a:prstGeom prst="rect">
            <a:avLst/>
          </a:prstGeom>
        </p:spPr>
      </p:pic>
      <p:pic>
        <p:nvPicPr>
          <p:cNvPr id="18" name="Picture 17">
            <a:extLst>
              <a:ext uri="{FF2B5EF4-FFF2-40B4-BE49-F238E27FC236}">
                <a16:creationId xmlns:a16="http://schemas.microsoft.com/office/drawing/2014/main" id="{E272F3B4-0379-7746-E4B6-2932D5927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2276872"/>
            <a:ext cx="4211960" cy="4392488"/>
          </a:xfrm>
          <a:prstGeom prst="rect">
            <a:avLst/>
          </a:prstGeom>
        </p:spPr>
      </p:pic>
      <p:sp>
        <p:nvSpPr>
          <p:cNvPr id="20" name="TextBox 19">
            <a:extLst>
              <a:ext uri="{FF2B5EF4-FFF2-40B4-BE49-F238E27FC236}">
                <a16:creationId xmlns:a16="http://schemas.microsoft.com/office/drawing/2014/main" id="{D699EEEC-8872-D1C9-D1B0-186DF74DA3CD}"/>
              </a:ext>
            </a:extLst>
          </p:cNvPr>
          <p:cNvSpPr txBox="1"/>
          <p:nvPr/>
        </p:nvSpPr>
        <p:spPr>
          <a:xfrm>
            <a:off x="107504" y="476672"/>
            <a:ext cx="4710418" cy="307777"/>
          </a:xfrm>
          <a:prstGeom prst="rect">
            <a:avLst/>
          </a:prstGeom>
          <a:noFill/>
        </p:spPr>
        <p:txBody>
          <a:bodyPr wrap="square">
            <a:spAutoFit/>
          </a:bodyPr>
          <a:lstStyle/>
          <a:p>
            <a:r>
              <a:rPr lang="en-US" sz="1400" b="1" dirty="0">
                <a:solidFill>
                  <a:srgbClr val="FF0000"/>
                </a:solidFill>
                <a:latin typeface="Times New Roman" panose="02020603050405020304" pitchFamily="18" charset="0"/>
                <a:cs typeface="Times New Roman" panose="02020603050405020304" pitchFamily="18" charset="0"/>
              </a:rPr>
              <a:t>                                           (</a:t>
            </a:r>
            <a:r>
              <a:rPr lang="en-US" sz="1400" b="1" i="0" dirty="0">
                <a:solidFill>
                  <a:srgbClr val="FF0000"/>
                </a:solidFill>
                <a:effectLst/>
                <a:latin typeface="Times New Roman" panose="02020603050405020304" pitchFamily="18" charset="0"/>
                <a:cs typeface="Times New Roman" panose="02020603050405020304" pitchFamily="18" charset="0"/>
              </a:rPr>
              <a:t>HTML) </a:t>
            </a:r>
            <a:endParaRPr lang="en-IN" sz="14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9B3333C1-432E-28A2-D197-FC84AC88B396}"/>
              </a:ext>
            </a:extLst>
          </p:cNvPr>
          <p:cNvSpPr txBox="1"/>
          <p:nvPr/>
        </p:nvSpPr>
        <p:spPr>
          <a:xfrm>
            <a:off x="2051720" y="3421820"/>
            <a:ext cx="4710418" cy="338554"/>
          </a:xfrm>
          <a:prstGeom prst="rect">
            <a:avLst/>
          </a:prstGeom>
          <a:noFill/>
        </p:spPr>
        <p:txBody>
          <a:bodyPr wrap="square">
            <a:spAutoFit/>
          </a:bodyPr>
          <a:lstStyle/>
          <a:p>
            <a:r>
              <a:rPr lang="en-US" sz="1600" b="1" i="0" dirty="0">
                <a:solidFill>
                  <a:srgbClr val="FF0000"/>
                </a:solidFill>
                <a:effectLst/>
                <a:latin typeface="Times New Roman" panose="02020603050405020304" pitchFamily="18" charset="0"/>
                <a:cs typeface="Times New Roman" panose="02020603050405020304" pitchFamily="18" charset="0"/>
              </a:rPr>
              <a:t>(CSS)</a:t>
            </a:r>
            <a:endParaRPr lang="en-IN" sz="16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833FA62-E632-7AD0-CFA5-C32ACA083502}"/>
              </a:ext>
            </a:extLst>
          </p:cNvPr>
          <p:cNvSpPr txBox="1"/>
          <p:nvPr/>
        </p:nvSpPr>
        <p:spPr>
          <a:xfrm>
            <a:off x="4759760" y="1844824"/>
            <a:ext cx="4710418" cy="461665"/>
          </a:xfrm>
          <a:prstGeom prst="rect">
            <a:avLst/>
          </a:prstGeom>
          <a:noFill/>
        </p:spPr>
        <p:txBody>
          <a:bodyPr wrap="square">
            <a:spAutoFit/>
          </a:bodyPr>
          <a:lstStyle/>
          <a:p>
            <a:pPr algn="ctr"/>
            <a:r>
              <a:rPr lang="en-US" sz="2400" b="1" dirty="0">
                <a:solidFill>
                  <a:srgbClr val="FF0000"/>
                </a:solidFill>
              </a:rPr>
              <a:t>(</a:t>
            </a:r>
            <a:r>
              <a:rPr lang="en-US" sz="1800" b="1" dirty="0">
                <a:solidFill>
                  <a:srgbClr val="FF0000"/>
                </a:solidFill>
              </a:rPr>
              <a:t>O</a:t>
            </a:r>
            <a:r>
              <a:rPr lang="en-IN" sz="1800" b="1" dirty="0">
                <a:solidFill>
                  <a:srgbClr val="FF0000"/>
                </a:solidFill>
              </a:rPr>
              <a:t>UTPUT)</a:t>
            </a:r>
            <a:endParaRPr lang="en-IN" sz="2400" b="1" dirty="0">
              <a:solidFill>
                <a:srgbClr val="FF0000"/>
              </a:solidFill>
            </a:endParaRPr>
          </a:p>
        </p:txBody>
      </p:sp>
      <p:sp>
        <p:nvSpPr>
          <p:cNvPr id="2" name="Footer Placeholder 1">
            <a:extLst>
              <a:ext uri="{FF2B5EF4-FFF2-40B4-BE49-F238E27FC236}">
                <a16:creationId xmlns:a16="http://schemas.microsoft.com/office/drawing/2014/main" id="{79DD61A8-1985-1670-591C-AC748E9A9C6B}"/>
              </a:ext>
            </a:extLst>
          </p:cNvPr>
          <p:cNvSpPr>
            <a:spLocks noGrp="1"/>
          </p:cNvSpPr>
          <p:nvPr>
            <p:ph type="ftr" sz="quarter" idx="11"/>
          </p:nvPr>
        </p:nvSpPr>
        <p:spPr/>
        <p:txBody>
          <a:bodyPr/>
          <a:lstStyle/>
          <a:p>
            <a:r>
              <a:rPr lang="en-US" dirty="0"/>
              <a:t>9</a:t>
            </a:r>
          </a:p>
        </p:txBody>
      </p:sp>
    </p:spTree>
    <p:extLst>
      <p:ext uri="{BB962C8B-B14F-4D97-AF65-F5344CB8AC3E}">
        <p14:creationId xmlns:p14="http://schemas.microsoft.com/office/powerpoint/2010/main" val="2309222151"/>
      </p:ext>
    </p:extLst>
  </p:cSld>
  <p:clrMapOvr>
    <a:masterClrMapping/>
  </p:clrMapOvr>
  <mc:AlternateContent xmlns:mc="http://schemas.openxmlformats.org/markup-compatibility/2006" xmlns:p14="http://schemas.microsoft.com/office/powerpoint/2010/main">
    <mc:Choice Requires="p14">
      <p:transition spd="slow" p14:dur="4000">
        <p:cut/>
      </p:transition>
    </mc:Choice>
    <mc:Fallback xmlns="">
      <p:transition spd="slow">
        <p:cut/>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1778</TotalTime>
  <Words>1057</Words>
  <Application>Microsoft Office PowerPoint</Application>
  <PresentationFormat>On-screen Show (4:3)</PresentationFormat>
  <Paragraphs>191</Paragraphs>
  <Slides>26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Courier New</vt:lpstr>
      <vt:lpstr>Google Sans</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Beant Kaur</cp:lastModifiedBy>
  <cp:revision>50</cp:revision>
  <dcterms:created xsi:type="dcterms:W3CDTF">2022-12-12T14:14:34Z</dcterms:created>
  <dcterms:modified xsi:type="dcterms:W3CDTF">2024-11-25T03:49:39Z</dcterms:modified>
</cp:coreProperties>
</file>